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6"/>
  </p:notesMasterIdLst>
  <p:sldIdLst>
    <p:sldId id="289" r:id="rId2"/>
    <p:sldId id="290" r:id="rId3"/>
    <p:sldId id="313" r:id="rId4"/>
    <p:sldId id="291" r:id="rId5"/>
    <p:sldId id="292" r:id="rId6"/>
    <p:sldId id="315" r:id="rId7"/>
    <p:sldId id="304" r:id="rId8"/>
    <p:sldId id="298" r:id="rId9"/>
    <p:sldId id="300" r:id="rId10"/>
    <p:sldId id="316" r:id="rId11"/>
    <p:sldId id="311" r:id="rId12"/>
    <p:sldId id="299" r:id="rId13"/>
    <p:sldId id="31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74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d.docs.live.net/35f820fbd2e4fbee/YOGAq216/Manaar/ManaarQ117/partners/mpgc2017/research/Iraq%20Petroleum%20Balance%20mode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https://d.docs.live.net/35f820fbd2e4fbee/YOGAq216/Manaar/ManaarQ117/partners/mpgc2017/research/Regional%20BOP%20model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https://d.docs.live.net/35f820fbd2e4fbee/YOGAq216/Manaar/ManaarQ117/partners/mpgc2017/research/Iraq%20Petroleum%20Balance%20mode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https://d.docs.live.net/35f820fbd2e4fbee/YOGAq216/Manaar/ManaarQ117/partners/mpgc2017/research/main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YOGAq216\presentations\mpgc%202016\models\Rumaila%20CF%20low%20price%20D3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../embeddings/oleObject2.bin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https://d.docs.live.net/35f820fbd2e4fbee/YOGAq216/Manaar/ManaarQ117/partners/mpgc2017/research/maindat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https://d.docs.live.net/35f820fbd2e4fbee/YOGAq216/Manaar/ManaarQ117/partners/mpgc2017/research/TSC%20Cashflow%20mod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Iraq’s</a:t>
            </a:r>
            <a:r>
              <a:rPr lang="en-US" baseline="0" dirty="0" smtClean="0"/>
              <a:t> petroleum balance</a:t>
            </a:r>
            <a:endParaRPr lang="en-US" dirty="0"/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v>Production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model.xlsx]BalanceModel'!$B$20,'[Iraq Petroleum Balance model.xlsx]BalanceModel'!$B$36,'[Iraq Petroleum Balance model.xlsx]BalanceModel'!$B$52,'[Iraq Petroleum Balance model.xlsx]BalanceModel'!$B$68,'[Iraq Petroleum Balance model.xlsx]BalanceModel'!$B$84</c:f>
              <c:numCache>
                <c:formatCode>0</c:formatCode>
                <c:ptCount val="5"/>
                <c:pt idx="0">
                  <c:v>3092.6146580128488</c:v>
                </c:pt>
                <c:pt idx="1">
                  <c:v>3126.2970197132968</c:v>
                </c:pt>
                <c:pt idx="2">
                  <c:v>3292.3917638527055</c:v>
                </c:pt>
                <c:pt idx="3">
                  <c:v>3915.0996666144306</c:v>
                </c:pt>
                <c:pt idx="4">
                  <c:v>4503.7457725810073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2E-4B50-8995-8538A79096E2}"/>
            </c:ext>
          </c:extLst>
        </c:ser>
        <c:ser>
          <c:idx val="1"/>
          <c:order val="1"/>
          <c:tx>
            <c:v>Export</c:v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model.xlsx]BalanceModel'!$C$20,'[Iraq Petroleum Balance model.xlsx]BalanceModel'!$C$36,'[Iraq Petroleum Balance model.xlsx]BalanceModel'!$C$52,'[Iraq Petroleum Balance model.xlsx]BalanceModel'!$C$68,'[Iraq Petroleum Balance model.xlsx]BalanceModel'!$C$84</c:f>
              <c:numCache>
                <c:formatCode>0</c:formatCode>
                <c:ptCount val="5"/>
                <c:pt idx="0">
                  <c:v>2430.9742040501296</c:v>
                </c:pt>
                <c:pt idx="1">
                  <c:v>2355.9318436838294</c:v>
                </c:pt>
                <c:pt idx="2">
                  <c:v>2645.122169961734</c:v>
                </c:pt>
                <c:pt idx="3">
                  <c:v>3264.5369339394792</c:v>
                </c:pt>
                <c:pt idx="4">
                  <c:v>3643.2711810268947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2E-4B50-8995-8538A79096E2}"/>
            </c:ext>
          </c:extLst>
        </c:ser>
        <c:ser>
          <c:idx val="2"/>
          <c:order val="2"/>
          <c:tx>
            <c:v>Refining</c:v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model.xlsx]BalanceModel'!$E$20,'[Iraq Petroleum Balance model.xlsx]BalanceModel'!$E$36,'[Iraq Petroleum Balance model.xlsx]BalanceModel'!$E$52,'[Iraq Petroleum Balance model.xlsx]BalanceModel'!$E$68,'[Iraq Petroleum Balance model.xlsx]BalanceModel'!$E$84</c:f>
              <c:numCache>
                <c:formatCode>0</c:formatCode>
                <c:ptCount val="5"/>
                <c:pt idx="0">
                  <c:v>550.58051999999998</c:v>
                </c:pt>
                <c:pt idx="1">
                  <c:v>633.18860000000018</c:v>
                </c:pt>
                <c:pt idx="2">
                  <c:v>476.84947999999997</c:v>
                </c:pt>
                <c:pt idx="3">
                  <c:v>555.85549500000002</c:v>
                </c:pt>
                <c:pt idx="4">
                  <c:v>596.61520000000007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2E-4B50-8995-8538A7909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89216"/>
        <c:axId val="180090752"/>
      </c:areaChart>
      <c:lineChart>
        <c:grouping val="standard"/>
        <c:varyColors val="0"/>
        <c:ser>
          <c:idx val="3"/>
          <c:order val="3"/>
          <c:tx>
            <c:v>Imports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'[Iraq Petroleum Balance model.xlsx]BalanceModel'!$D$20,'[Iraq Petroleum Balance model.xlsx]BalanceModel'!$D$36,'[Iraq Petroleum Balance model.xlsx]BalanceModel'!$D$52,'[Iraq Petroleum Balance model.xlsx]BalanceModel'!$D$68,'[Iraq Petroleum Balance model.xlsx]BalanceModel'!$D$84</c:f>
              <c:numCache>
                <c:formatCode>0</c:formatCode>
                <c:ptCount val="5"/>
                <c:pt idx="0">
                  <c:v>98.93971534993976</c:v>
                </c:pt>
                <c:pt idx="1">
                  <c:v>98.642039454096206</c:v>
                </c:pt>
                <c:pt idx="2">
                  <c:v>113.46907592798205</c:v>
                </c:pt>
                <c:pt idx="3">
                  <c:v>119.95002082465638</c:v>
                </c:pt>
                <c:pt idx="4">
                  <c:v>166.08465634404601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32E-4B50-8995-8538A7909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26624"/>
        <c:axId val="180424704"/>
      </c:lineChart>
      <c:catAx>
        <c:axId val="1800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90752"/>
        <c:crosses val="autoZero"/>
        <c:auto val="1"/>
        <c:lblAlgn val="ctr"/>
        <c:lblOffset val="100"/>
        <c:noMultiLvlLbl val="0"/>
      </c:catAx>
      <c:valAx>
        <c:axId val="180090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kbpd</a:t>
                </a:r>
              </a:p>
            </c:rich>
          </c:tx>
          <c:layout>
            <c:manualLayout>
              <c:xMode val="edge"/>
              <c:yMode val="edge"/>
              <c:x val="8.7582618318681471E-2"/>
              <c:y val="0.3607898767006424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89216"/>
        <c:crosses val="autoZero"/>
        <c:crossBetween val="between"/>
      </c:valAx>
      <c:valAx>
        <c:axId val="1804247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Imports kbpd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26624"/>
        <c:crosses val="max"/>
        <c:crossBetween val="between"/>
      </c:valAx>
      <c:catAx>
        <c:axId val="180426624"/>
        <c:scaling>
          <c:orientation val="minMax"/>
        </c:scaling>
        <c:delete val="1"/>
        <c:axPos val="b"/>
        <c:majorTickMark val="none"/>
        <c:minorTickMark val="none"/>
        <c:tickLblPos val="nextTo"/>
        <c:crossAx val="18042470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National</a:t>
            </a:r>
            <a:r>
              <a:rPr lang="en-US" sz="1200" baseline="0" dirty="0"/>
              <a:t> Current Account Balances (2012-2017</a:t>
            </a:r>
            <a:r>
              <a:rPr lang="en-US" sz="1200" baseline="0" dirty="0" smtClean="0"/>
              <a:t>)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aseline="0" dirty="0" smtClean="0"/>
              <a:t>Source: IMF, Manaar Analysis</a:t>
            </a:r>
            <a:endParaRPr lang="en-US" sz="10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'[Regional BOP model.xlsx]Model'!$B$14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'[Regional BOP model.xlsx]Model'!$A$15:$A$21</c:f>
              <c:strCache>
                <c:ptCount val="7"/>
                <c:pt idx="0">
                  <c:v>Iran</c:v>
                </c:pt>
                <c:pt idx="1">
                  <c:v>Iraq</c:v>
                </c:pt>
                <c:pt idx="2">
                  <c:v>Kuwait</c:v>
                </c:pt>
                <c:pt idx="3">
                  <c:v>Saudi Arabia</c:v>
                </c:pt>
                <c:pt idx="4">
                  <c:v>Oman</c:v>
                </c:pt>
                <c:pt idx="5">
                  <c:v>Qatar</c:v>
                </c:pt>
                <c:pt idx="6">
                  <c:v>UAE </c:v>
                </c:pt>
              </c:strCache>
            </c:strRef>
          </c:cat>
          <c:val>
            <c:numRef>
              <c:f>'[Regional BOP model.xlsx]Model'!$B$15:$B$21</c:f>
              <c:numCache>
                <c:formatCode>_(* #,##0_);_(* \(#,##0\);_(* "-"??_);_(@_)</c:formatCode>
                <c:ptCount val="7"/>
                <c:pt idx="0">
                  <c:v>23416</c:v>
                </c:pt>
                <c:pt idx="1">
                  <c:v>14516.337238132901</c:v>
                </c:pt>
                <c:pt idx="2">
                  <c:v>79127.118730052898</c:v>
                </c:pt>
                <c:pt idx="3">
                  <c:v>164763.54533333299</c:v>
                </c:pt>
                <c:pt idx="4">
                  <c:v>7740.3743797139105</c:v>
                </c:pt>
                <c:pt idx="5">
                  <c:v>62000.274725274699</c:v>
                </c:pt>
                <c:pt idx="6">
                  <c:v>73976.310415248503</c:v>
                </c:pt>
              </c:numCache>
            </c:numRef>
          </c:val>
        </c:ser>
        <c:ser>
          <c:idx val="1"/>
          <c:order val="1"/>
          <c:tx>
            <c:strRef>
              <c:f>'[Regional BOP model.xlsx]Model'!$C$14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'[Regional BOP model.xlsx]Model'!$A$15:$A$21</c:f>
              <c:strCache>
                <c:ptCount val="7"/>
                <c:pt idx="0">
                  <c:v>Iran</c:v>
                </c:pt>
                <c:pt idx="1">
                  <c:v>Iraq</c:v>
                </c:pt>
                <c:pt idx="2">
                  <c:v>Kuwait</c:v>
                </c:pt>
                <c:pt idx="3">
                  <c:v>Saudi Arabia</c:v>
                </c:pt>
                <c:pt idx="4">
                  <c:v>Oman</c:v>
                </c:pt>
                <c:pt idx="5">
                  <c:v>Qatar</c:v>
                </c:pt>
                <c:pt idx="6">
                  <c:v>UAE </c:v>
                </c:pt>
              </c:strCache>
            </c:strRef>
          </c:cat>
          <c:val>
            <c:numRef>
              <c:f>'[Regional BOP model.xlsx]Model'!$C$15:$C$21</c:f>
              <c:numCache>
                <c:formatCode>_(* #,##0_);_(* \(#,##0\);_(* "-"??_);_(@_)</c:formatCode>
                <c:ptCount val="7"/>
                <c:pt idx="0">
                  <c:v>26523</c:v>
                </c:pt>
                <c:pt idx="1">
                  <c:v>3169.5566807853197</c:v>
                </c:pt>
                <c:pt idx="2">
                  <c:v>69493.973580968901</c:v>
                </c:pt>
                <c:pt idx="3">
                  <c:v>135442.29999999999</c:v>
                </c:pt>
                <c:pt idx="4">
                  <c:v>5248.3745123536901</c:v>
                </c:pt>
                <c:pt idx="5">
                  <c:v>60460.989010988997</c:v>
                </c:pt>
                <c:pt idx="6">
                  <c:v>74131.803948264002</c:v>
                </c:pt>
              </c:numCache>
            </c:numRef>
          </c:val>
        </c:ser>
        <c:ser>
          <c:idx val="2"/>
          <c:order val="2"/>
          <c:tx>
            <c:strRef>
              <c:f>'[Regional BOP model.xlsx]Model'!$D$14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'[Regional BOP model.xlsx]Model'!$A$15:$A$21</c:f>
              <c:strCache>
                <c:ptCount val="7"/>
                <c:pt idx="0">
                  <c:v>Iran</c:v>
                </c:pt>
                <c:pt idx="1">
                  <c:v>Iraq</c:v>
                </c:pt>
                <c:pt idx="2">
                  <c:v>Kuwait</c:v>
                </c:pt>
                <c:pt idx="3">
                  <c:v>Saudi Arabia</c:v>
                </c:pt>
                <c:pt idx="4">
                  <c:v>Oman</c:v>
                </c:pt>
                <c:pt idx="5">
                  <c:v>Qatar</c:v>
                </c:pt>
                <c:pt idx="6">
                  <c:v>UAE </c:v>
                </c:pt>
              </c:strCache>
            </c:strRef>
          </c:cat>
          <c:val>
            <c:numRef>
              <c:f>'[Regional BOP model.xlsx]Model'!$D$15:$D$21</c:f>
              <c:numCache>
                <c:formatCode>_(* #,##0_);_(* \(#,##0\);_(* "-"??_);_(@_)</c:formatCode>
                <c:ptCount val="7"/>
                <c:pt idx="0">
                  <c:v>15890.304982411899</c:v>
                </c:pt>
                <c:pt idx="1">
                  <c:v>-1728.1551210011799</c:v>
                </c:pt>
                <c:pt idx="2">
                  <c:v>54228.7784830706</c:v>
                </c:pt>
                <c:pt idx="3">
                  <c:v>73758.3</c:v>
                </c:pt>
                <c:pt idx="4">
                  <c:v>4661.63849154745</c:v>
                </c:pt>
                <c:pt idx="5">
                  <c:v>49409.890109890097</c:v>
                </c:pt>
                <c:pt idx="6">
                  <c:v>40329.403675970098</c:v>
                </c:pt>
              </c:numCache>
            </c:numRef>
          </c:val>
        </c:ser>
        <c:ser>
          <c:idx val="3"/>
          <c:order val="3"/>
          <c:tx>
            <c:strRef>
              <c:f>'[Regional BOP model.xlsx]Model'!$E$14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'[Regional BOP model.xlsx]Model'!$A$15:$A$21</c:f>
              <c:strCache>
                <c:ptCount val="7"/>
                <c:pt idx="0">
                  <c:v>Iran</c:v>
                </c:pt>
                <c:pt idx="1">
                  <c:v>Iraq</c:v>
                </c:pt>
                <c:pt idx="2">
                  <c:v>Kuwait</c:v>
                </c:pt>
                <c:pt idx="3">
                  <c:v>Saudi Arabia</c:v>
                </c:pt>
                <c:pt idx="4">
                  <c:v>Oman</c:v>
                </c:pt>
                <c:pt idx="5">
                  <c:v>Qatar</c:v>
                </c:pt>
                <c:pt idx="6">
                  <c:v>UAE </c:v>
                </c:pt>
              </c:strCache>
            </c:strRef>
          </c:cat>
          <c:val>
            <c:numRef>
              <c:f>'[Regional BOP model.xlsx]Model'!$E$15:$E$21</c:f>
              <c:numCache>
                <c:formatCode>_(* #,##0_);_(* \(#,##0\);_(* "-"??_);_(@_)</c:formatCode>
                <c:ptCount val="7"/>
                <c:pt idx="0">
                  <c:v>8234.3487695893091</c:v>
                </c:pt>
                <c:pt idx="1">
                  <c:v>-11834.8099984702</c:v>
                </c:pt>
                <c:pt idx="2">
                  <c:v>5969.91313737779</c:v>
                </c:pt>
                <c:pt idx="3">
                  <c:v>-53477.8</c:v>
                </c:pt>
                <c:pt idx="4">
                  <c:v>-11227.183588861099</c:v>
                </c:pt>
                <c:pt idx="5">
                  <c:v>13750.8241758242</c:v>
                </c:pt>
                <c:pt idx="6">
                  <c:v>12314.366916269699</c:v>
                </c:pt>
              </c:numCache>
            </c:numRef>
          </c:val>
        </c:ser>
        <c:ser>
          <c:idx val="4"/>
          <c:order val="4"/>
          <c:tx>
            <c:strRef>
              <c:f>'[Regional BOP model.xlsx]Model'!$F$14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'[Regional BOP model.xlsx]Model'!$A$15:$A$21</c:f>
              <c:strCache>
                <c:ptCount val="7"/>
                <c:pt idx="0">
                  <c:v>Iran</c:v>
                </c:pt>
                <c:pt idx="1">
                  <c:v>Iraq</c:v>
                </c:pt>
                <c:pt idx="2">
                  <c:v>Kuwait</c:v>
                </c:pt>
                <c:pt idx="3">
                  <c:v>Saudi Arabia</c:v>
                </c:pt>
                <c:pt idx="4">
                  <c:v>Oman</c:v>
                </c:pt>
                <c:pt idx="5">
                  <c:v>Qatar</c:v>
                </c:pt>
                <c:pt idx="6">
                  <c:v>UAE </c:v>
                </c:pt>
              </c:strCache>
            </c:strRef>
          </c:cat>
          <c:val>
            <c:numRef>
              <c:f>'[Regional BOP model.xlsx]Model'!$F$15:$F$21</c:f>
              <c:numCache>
                <c:formatCode>_(* #,##0_);_(* \(#,##0\);_(* "-"??_);_(@_)</c:formatCode>
                <c:ptCount val="7"/>
                <c:pt idx="0">
                  <c:v>17200.4164574059</c:v>
                </c:pt>
                <c:pt idx="1">
                  <c:v>-16867.284385959199</c:v>
                </c:pt>
                <c:pt idx="2">
                  <c:v>3938.5961097714903</c:v>
                </c:pt>
                <c:pt idx="3">
                  <c:v>-42280.7251774166</c:v>
                </c:pt>
                <c:pt idx="4">
                  <c:v>-12704.611258753201</c:v>
                </c:pt>
                <c:pt idx="5">
                  <c:v>-2885.3355386120202</c:v>
                </c:pt>
                <c:pt idx="6">
                  <c:v>4243.9204642730101</c:v>
                </c:pt>
              </c:numCache>
            </c:numRef>
          </c:val>
        </c:ser>
        <c:ser>
          <c:idx val="5"/>
          <c:order val="5"/>
          <c:tx>
            <c:strRef>
              <c:f>'[Regional BOP model.xlsx]Model'!$G$14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'[Regional BOP model.xlsx]Model'!$A$15:$A$21</c:f>
              <c:strCache>
                <c:ptCount val="7"/>
                <c:pt idx="0">
                  <c:v>Iran</c:v>
                </c:pt>
                <c:pt idx="1">
                  <c:v>Iraq</c:v>
                </c:pt>
                <c:pt idx="2">
                  <c:v>Kuwait</c:v>
                </c:pt>
                <c:pt idx="3">
                  <c:v>Saudi Arabia</c:v>
                </c:pt>
                <c:pt idx="4">
                  <c:v>Oman</c:v>
                </c:pt>
                <c:pt idx="5">
                  <c:v>Qatar</c:v>
                </c:pt>
                <c:pt idx="6">
                  <c:v>UAE </c:v>
                </c:pt>
              </c:strCache>
            </c:strRef>
          </c:cat>
          <c:val>
            <c:numRef>
              <c:f>'[Regional BOP model.xlsx]Model'!$G$15:$G$21</c:f>
              <c:numCache>
                <c:formatCode>_(* #,##0_);_(* \(#,##0\);_(* "-"??_);_(@_)</c:formatCode>
                <c:ptCount val="7"/>
                <c:pt idx="0">
                  <c:v>14582.304982690301</c:v>
                </c:pt>
                <c:pt idx="1">
                  <c:v>-6198.1227812339293</c:v>
                </c:pt>
                <c:pt idx="2">
                  <c:v>10448.301374216</c:v>
                </c:pt>
                <c:pt idx="3">
                  <c:v>-17673.799011450501</c:v>
                </c:pt>
                <c:pt idx="4">
                  <c:v>-11586.395072577199</c:v>
                </c:pt>
                <c:pt idx="5">
                  <c:v>71.224726574564599</c:v>
                </c:pt>
                <c:pt idx="6">
                  <c:v>12979.2920978894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476928"/>
        <c:axId val="180232960"/>
      </c:barChart>
      <c:catAx>
        <c:axId val="1804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2960"/>
        <c:crosses val="autoZero"/>
        <c:auto val="1"/>
        <c:lblAlgn val="ctr"/>
        <c:lblOffset val="100"/>
        <c:noMultiLvlLbl val="0"/>
      </c:catAx>
      <c:valAx>
        <c:axId val="18023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US Dollars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7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Beiji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model.xlsx]BalanceModel'!$I$22,'[Iraq Petroleum Balance model.xlsx]BalanceModel'!$I$38,'[Iraq Petroleum Balance model.xlsx]BalanceModel'!$I$54,'[Iraq Petroleum Balance model.xlsx]BalanceModel'!$I$70,'[Iraq Petroleum Balance model.xlsx]BalanceModel'!$I$86</c:f>
              <c:numCache>
                <c:formatCode>0.00</c:formatCode>
                <c:ptCount val="5"/>
                <c:pt idx="0">
                  <c:v>176.10458333333335</c:v>
                </c:pt>
                <c:pt idx="1">
                  <c:v>182.27370000000005</c:v>
                </c:pt>
                <c:pt idx="2">
                  <c:v>79.143000000000001</c:v>
                </c:pt>
                <c:pt idx="3">
                  <c:v>4.8930000000000001E-2</c:v>
                </c:pt>
                <c:pt idx="4">
                  <c:v>0.28933333333333339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9A-4D47-AD48-E0AF697B2011}"/>
            </c:ext>
          </c:extLst>
        </c:ser>
        <c:ser>
          <c:idx val="1"/>
          <c:order val="1"/>
          <c:tx>
            <c:v>Daura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model.xlsx]BalanceModel'!$N$22,'[Iraq Petroleum Balance model.xlsx]BalanceModel'!$N$38,'[Iraq Petroleum Balance model.xlsx]BalanceModel'!$N$54,'[Iraq Petroleum Balance model.xlsx]BalanceModel'!$N$70,'[Iraq Petroleum Balance model.xlsx]BalanceModel'!$N$86</c:f>
              <c:numCache>
                <c:formatCode>0.00</c:formatCode>
                <c:ptCount val="5"/>
                <c:pt idx="0">
                  <c:v>102.83866666666667</c:v>
                </c:pt>
                <c:pt idx="1">
                  <c:v>104.85989166666667</c:v>
                </c:pt>
                <c:pt idx="2">
                  <c:v>115.18333333333334</c:v>
                </c:pt>
                <c:pt idx="3">
                  <c:v>134.67037499999998</c:v>
                </c:pt>
                <c:pt idx="4">
                  <c:v>156.84291666666667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59A-4D47-AD48-E0AF697B2011}"/>
            </c:ext>
          </c:extLst>
        </c:ser>
        <c:ser>
          <c:idx val="2"/>
          <c:order val="2"/>
          <c:tx>
            <c:v>Basra</c:v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model.xlsx]BalanceModel'!$R$22,'[Iraq Petroleum Balance model.xlsx]BalanceModel'!$R$38,'[Iraq Petroleum Balance model.xlsx]BalanceModel'!$R$54,'[Iraq Petroleum Balance model.xlsx]BalanceModel'!$R$70,'[Iraq Petroleum Balance model.xlsx]BalanceModel'!$R$86</c:f>
              <c:numCache>
                <c:formatCode>0.00</c:formatCode>
                <c:ptCount val="5"/>
                <c:pt idx="0">
                  <c:v>129.8844</c:v>
                </c:pt>
                <c:pt idx="1">
                  <c:v>127.35225083333334</c:v>
                </c:pt>
                <c:pt idx="2">
                  <c:v>138.41400000000004</c:v>
                </c:pt>
                <c:pt idx="3">
                  <c:v>168.60520833333331</c:v>
                </c:pt>
                <c:pt idx="4">
                  <c:v>178.01583333333335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59A-4D47-AD48-E0AF697B2011}"/>
            </c:ext>
          </c:extLst>
        </c:ser>
        <c:ser>
          <c:idx val="3"/>
          <c:order val="3"/>
          <c:tx>
            <c:v>Kalak</c:v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'[Iraq Petroleum Balance model.xlsx]BalanceModel'!$H$8,'[Iraq Petroleum Balance model.xlsx]BalanceModel'!$H$24,'[Iraq Petroleum Balance model.xlsx]BalanceModel'!$H$40,'[Iraq Petroleum Balance model.xlsx]BalanceModel'!$H$56,'[Iraq Petroleum Balance model.xlsx]BalanceModel'!$H$72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'[Iraq Petroleum Balance model.xlsx]BalanceModel'!$U$22,'[Iraq Petroleum Balance model.xlsx]BalanceModel'!$U$38,'[Iraq Petroleum Balance model.xlsx]BalanceModel'!$U$54,'[Iraq Petroleum Balance model.xlsx]BalanceModel'!$U$70,'[Iraq Petroleum Balance model.xlsx]BalanceModel'!$U$86</c:f>
              <c:numCache>
                <c:formatCode>0.00</c:formatCode>
                <c:ptCount val="5"/>
                <c:pt idx="0">
                  <c:v>0</c:v>
                </c:pt>
                <c:pt idx="1">
                  <c:v>62.055000000000007</c:v>
                </c:pt>
                <c:pt idx="2">
                  <c:v>65.234166666666681</c:v>
                </c:pt>
                <c:pt idx="3">
                  <c:v>69.019999999999982</c:v>
                </c:pt>
                <c:pt idx="4">
                  <c:v>72.264583333333334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59A-4D47-AD48-E0AF697B2011}"/>
            </c:ext>
          </c:extLst>
        </c:ser>
        <c:ser>
          <c:idx val="4"/>
          <c:order val="4"/>
          <c:tx>
            <c:v>Kirkuk</c:v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'[Iraq Petroleum Balance model.xlsx]BalanceModel'!$J$22,'[Iraq Petroleum Balance model.xlsx]BalanceModel'!$J$38,'[Iraq Petroleum Balance model.xlsx]BalanceModel'!$J$54,'[Iraq Petroleum Balance model.xlsx]BalanceModel'!$J$70,'[Iraq Petroleum Balance model.xlsx]BalanceModel'!$J$86</c:f>
              <c:numCache>
                <c:formatCode>0.00</c:formatCode>
                <c:ptCount val="5"/>
                <c:pt idx="0">
                  <c:v>16.432650000000006</c:v>
                </c:pt>
                <c:pt idx="1">
                  <c:v>17.469237500000006</c:v>
                </c:pt>
                <c:pt idx="2">
                  <c:v>15.151561666666666</c:v>
                </c:pt>
                <c:pt idx="3">
                  <c:v>15.831000000000001</c:v>
                </c:pt>
                <c:pt idx="4">
                  <c:v>26.202375000000004</c:v>
                </c:pt>
              </c:numCache>
            </c:numRef>
          </c:val>
        </c:ser>
        <c:ser>
          <c:idx val="5"/>
          <c:order val="5"/>
          <c:tx>
            <c:v>Nassriyah</c:v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'[Iraq Petroleum Balance model.xlsx]BalanceModel'!$T$22,'[Iraq Petroleum Balance model.xlsx]BalanceModel'!$T$38,'[Iraq Petroleum Balance model.xlsx]BalanceModel'!$T$54,'[Iraq Petroleum Balance model.xlsx]BalanceModel'!$T$70,'[Iraq Petroleum Balance model.xlsx]BalanceModel'!$T$86</c:f>
              <c:numCache>
                <c:formatCode>0.00</c:formatCode>
                <c:ptCount val="5"/>
                <c:pt idx="0">
                  <c:v>16.123702500000004</c:v>
                </c:pt>
                <c:pt idx="1">
                  <c:v>20.007365</c:v>
                </c:pt>
                <c:pt idx="2">
                  <c:v>17.98856416666667</c:v>
                </c:pt>
                <c:pt idx="3">
                  <c:v>28.083333333333332</c:v>
                </c:pt>
                <c:pt idx="4">
                  <c:v>25.650000000000006</c:v>
                </c:pt>
              </c:numCache>
            </c:numRef>
          </c:val>
        </c:ser>
        <c:ser>
          <c:idx val="6"/>
          <c:order val="6"/>
          <c:tx>
            <c:v>Diwaniya</c:v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'[Iraq Petroleum Balance model.xlsx]BalanceModel'!$Q$22,'[Iraq Petroleum Balance model.xlsx]BalanceModel'!$Q$38,'[Iraq Petroleum Balance model.xlsx]BalanceModel'!$Q$54,'[Iraq Petroleum Balance model.xlsx]BalanceModel'!$Q$70,'[Iraq Petroleum Balance model.xlsx]BalanceModel'!$Q$86</c:f>
              <c:numCache>
                <c:formatCode>0.00</c:formatCode>
                <c:ptCount val="5"/>
                <c:pt idx="0">
                  <c:v>3.5966666666666662</c:v>
                </c:pt>
                <c:pt idx="1">
                  <c:v>6.2352499999999997</c:v>
                </c:pt>
                <c:pt idx="2">
                  <c:v>8.2170000000000005</c:v>
                </c:pt>
                <c:pt idx="3">
                  <c:v>9.8316666666666688</c:v>
                </c:pt>
                <c:pt idx="4">
                  <c:v>9.3941666666666688</c:v>
                </c:pt>
              </c:numCache>
            </c:numRef>
          </c:val>
        </c:ser>
        <c:ser>
          <c:idx val="7"/>
          <c:order val="7"/>
          <c:tx>
            <c:v>Misan</c:v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val>
            <c:numRef>
              <c:f>'[Iraq Petroleum Balance model.xlsx]BalanceModel'!$S$22,'[Iraq Petroleum Balance model.xlsx]BalanceModel'!$S$38,'[Iraq Petroleum Balance model.xlsx]BalanceModel'!$S$54,'[Iraq Petroleum Balance model.xlsx]BalanceModel'!$S$70,'[Iraq Petroleum Balance model.xlsx]BalanceModel'!$S$86</c:f>
              <c:numCache>
                <c:formatCode>0.00</c:formatCode>
                <c:ptCount val="5"/>
                <c:pt idx="0">
                  <c:v>5.4960000000000013</c:v>
                </c:pt>
                <c:pt idx="1">
                  <c:v>7.3860000000000001</c:v>
                </c:pt>
                <c:pt idx="2">
                  <c:v>15.284000000000004</c:v>
                </c:pt>
                <c:pt idx="3">
                  <c:v>18.711833333333338</c:v>
                </c:pt>
                <c:pt idx="4">
                  <c:v>20.814999999999994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9512832"/>
        <c:axId val="179514368"/>
      </c:barChart>
      <c:catAx>
        <c:axId val="17951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14368"/>
        <c:crosses val="autoZero"/>
        <c:auto val="1"/>
        <c:lblAlgn val="ctr"/>
        <c:lblOffset val="100"/>
        <c:noMultiLvlLbl val="0"/>
      </c:catAx>
      <c:valAx>
        <c:axId val="17951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kbpd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12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Iraq key oil &amp; gas field production 2015-2017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Fields!$B$28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Fields!$A$29:$A$39</c:f>
              <c:strCache>
                <c:ptCount val="11"/>
                <c:pt idx="0">
                  <c:v>Rumaila</c:v>
                </c:pt>
                <c:pt idx="1">
                  <c:v>Kirkuk</c:v>
                </c:pt>
                <c:pt idx="2">
                  <c:v>Zubair</c:v>
                </c:pt>
                <c:pt idx="3">
                  <c:v>WQ1</c:v>
                </c:pt>
                <c:pt idx="4">
                  <c:v>WQ2</c:v>
                </c:pt>
                <c:pt idx="5">
                  <c:v>Majnoon</c:v>
                </c:pt>
                <c:pt idx="6">
                  <c:v>Halfaya</c:v>
                </c:pt>
                <c:pt idx="7">
                  <c:v>Gharaf</c:v>
                </c:pt>
                <c:pt idx="8">
                  <c:v>NE fields</c:v>
                </c:pt>
                <c:pt idx="9">
                  <c:v>KRG</c:v>
                </c:pt>
                <c:pt idx="10">
                  <c:v>Others</c:v>
                </c:pt>
              </c:strCache>
            </c:strRef>
          </c:cat>
          <c:val>
            <c:numRef>
              <c:f>Fields!$B$29:$B$39</c:f>
              <c:numCache>
                <c:formatCode>General</c:formatCode>
                <c:ptCount val="11"/>
                <c:pt idx="0">
                  <c:v>1.28</c:v>
                </c:pt>
                <c:pt idx="1">
                  <c:v>0.55199999999999994</c:v>
                </c:pt>
                <c:pt idx="2">
                  <c:v>0.35149999999999998</c:v>
                </c:pt>
                <c:pt idx="3">
                  <c:v>0.36899999999999999</c:v>
                </c:pt>
                <c:pt idx="4">
                  <c:v>0.34</c:v>
                </c:pt>
                <c:pt idx="5">
                  <c:v>0.16000000000000003</c:v>
                </c:pt>
                <c:pt idx="6">
                  <c:v>0.21390000000000001</c:v>
                </c:pt>
                <c:pt idx="7">
                  <c:v>9.0999999999999998E-2</c:v>
                </c:pt>
                <c:pt idx="8">
                  <c:v>0.24499999999999997</c:v>
                </c:pt>
                <c:pt idx="9">
                  <c:v>0.27500000000000002</c:v>
                </c:pt>
                <c:pt idx="10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Fields!$C$28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Fields!$A$29:$A$39</c:f>
              <c:strCache>
                <c:ptCount val="11"/>
                <c:pt idx="0">
                  <c:v>Rumaila</c:v>
                </c:pt>
                <c:pt idx="1">
                  <c:v>Kirkuk</c:v>
                </c:pt>
                <c:pt idx="2">
                  <c:v>Zubair</c:v>
                </c:pt>
                <c:pt idx="3">
                  <c:v>WQ1</c:v>
                </c:pt>
                <c:pt idx="4">
                  <c:v>WQ2</c:v>
                </c:pt>
                <c:pt idx="5">
                  <c:v>Majnoon</c:v>
                </c:pt>
                <c:pt idx="6">
                  <c:v>Halfaya</c:v>
                </c:pt>
                <c:pt idx="7">
                  <c:v>Gharaf</c:v>
                </c:pt>
                <c:pt idx="8">
                  <c:v>NE fields</c:v>
                </c:pt>
                <c:pt idx="9">
                  <c:v>KRG</c:v>
                </c:pt>
                <c:pt idx="10">
                  <c:v>Others</c:v>
                </c:pt>
              </c:strCache>
            </c:strRef>
          </c:cat>
          <c:val>
            <c:numRef>
              <c:f>Fields!$C$29:$C$39</c:f>
              <c:numCache>
                <c:formatCode>General</c:formatCode>
                <c:ptCount val="11"/>
                <c:pt idx="0">
                  <c:v>1.56</c:v>
                </c:pt>
                <c:pt idx="1">
                  <c:v>0.48</c:v>
                </c:pt>
                <c:pt idx="2">
                  <c:v>0.37</c:v>
                </c:pt>
                <c:pt idx="3">
                  <c:v>0.41</c:v>
                </c:pt>
                <c:pt idx="4">
                  <c:v>0.4</c:v>
                </c:pt>
                <c:pt idx="5">
                  <c:v>0.2</c:v>
                </c:pt>
                <c:pt idx="6">
                  <c:v>0.23</c:v>
                </c:pt>
                <c:pt idx="7">
                  <c:v>0.13</c:v>
                </c:pt>
                <c:pt idx="8">
                  <c:v>0.35</c:v>
                </c:pt>
                <c:pt idx="9">
                  <c:v>0.25</c:v>
                </c:pt>
                <c:pt idx="10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Fields!$D$28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Fields!$A$29:$A$39</c:f>
              <c:strCache>
                <c:ptCount val="11"/>
                <c:pt idx="0">
                  <c:v>Rumaila</c:v>
                </c:pt>
                <c:pt idx="1">
                  <c:v>Kirkuk</c:v>
                </c:pt>
                <c:pt idx="2">
                  <c:v>Zubair</c:v>
                </c:pt>
                <c:pt idx="3">
                  <c:v>WQ1</c:v>
                </c:pt>
                <c:pt idx="4">
                  <c:v>WQ2</c:v>
                </c:pt>
                <c:pt idx="5">
                  <c:v>Majnoon</c:v>
                </c:pt>
                <c:pt idx="6">
                  <c:v>Halfaya</c:v>
                </c:pt>
                <c:pt idx="7">
                  <c:v>Gharaf</c:v>
                </c:pt>
                <c:pt idx="8">
                  <c:v>NE fields</c:v>
                </c:pt>
                <c:pt idx="9">
                  <c:v>KRG</c:v>
                </c:pt>
                <c:pt idx="10">
                  <c:v>Others</c:v>
                </c:pt>
              </c:strCache>
            </c:strRef>
          </c:cat>
          <c:val>
            <c:numRef>
              <c:f>Fields!$D$29:$D$39</c:f>
              <c:numCache>
                <c:formatCode>General</c:formatCode>
                <c:ptCount val="11"/>
                <c:pt idx="0">
                  <c:v>1.6839999999999999</c:v>
                </c:pt>
                <c:pt idx="1">
                  <c:v>0.36000000000000004</c:v>
                </c:pt>
                <c:pt idx="2">
                  <c:v>0.37</c:v>
                </c:pt>
                <c:pt idx="3">
                  <c:v>0.43869999999999998</c:v>
                </c:pt>
                <c:pt idx="4">
                  <c:v>0.43999999999999995</c:v>
                </c:pt>
                <c:pt idx="5">
                  <c:v>0.21999999999999995</c:v>
                </c:pt>
                <c:pt idx="6">
                  <c:v>0.2346</c:v>
                </c:pt>
                <c:pt idx="7">
                  <c:v>0.14300000000000002</c:v>
                </c:pt>
                <c:pt idx="8">
                  <c:v>0.45499999999999996</c:v>
                </c:pt>
                <c:pt idx="9">
                  <c:v>0.22499999999999998</c:v>
                </c:pt>
                <c:pt idx="10">
                  <c:v>0.19500000000000001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563904"/>
        <c:axId val="179569792"/>
      </c:barChart>
      <c:catAx>
        <c:axId val="17956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69792"/>
        <c:crosses val="autoZero"/>
        <c:auto val="1"/>
        <c:lblAlgn val="ctr"/>
        <c:lblOffset val="100"/>
        <c:noMultiLvlLbl val="0"/>
      </c:catAx>
      <c:valAx>
        <c:axId val="17956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63904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5787262817359"/>
          <c:y val="2.6507985992354512E-2"/>
          <c:w val="0.85225712124239239"/>
          <c:h val="0.87616305994330346"/>
        </c:manualLayout>
      </c:layout>
      <c:lineChart>
        <c:grouping val="standard"/>
        <c:varyColors val="0"/>
        <c:ser>
          <c:idx val="0"/>
          <c:order val="0"/>
          <c:tx>
            <c:v>$30-$45 Scenario</c:v>
          </c:tx>
          <c:val>
            <c:numRef>
              <c:f>AdjustmentResults!$D$5:$D$24</c:f>
              <c:numCache>
                <c:formatCode>"$"#,##0.00</c:formatCode>
                <c:ptCount val="20"/>
                <c:pt idx="0">
                  <c:v>-232.2289930674134</c:v>
                </c:pt>
                <c:pt idx="1">
                  <c:v>-189.63860669248396</c:v>
                </c:pt>
                <c:pt idx="2">
                  <c:v>10.418839407819544</c:v>
                </c:pt>
                <c:pt idx="3">
                  <c:v>13.075981388441818</c:v>
                </c:pt>
                <c:pt idx="4">
                  <c:v>-65.964242414373501</c:v>
                </c:pt>
                <c:pt idx="5">
                  <c:v>-84.798143258392003</c:v>
                </c:pt>
                <c:pt idx="6">
                  <c:v>98.727091970178918</c:v>
                </c:pt>
                <c:pt idx="7">
                  <c:v>64.364929419798315</c:v>
                </c:pt>
                <c:pt idx="8">
                  <c:v>28.867512880117381</c:v>
                </c:pt>
                <c:pt idx="9">
                  <c:v>25.383061314388662</c:v>
                </c:pt>
                <c:pt idx="10">
                  <c:v>27.094897254058878</c:v>
                </c:pt>
                <c:pt idx="11">
                  <c:v>19.767212224072757</c:v>
                </c:pt>
                <c:pt idx="12">
                  <c:v>14.36257431315429</c:v>
                </c:pt>
                <c:pt idx="13">
                  <c:v>10.398112630428233</c:v>
                </c:pt>
                <c:pt idx="14">
                  <c:v>0.89234179302176619</c:v>
                </c:pt>
                <c:pt idx="15">
                  <c:v>0.71088518911752041</c:v>
                </c:pt>
                <c:pt idx="16">
                  <c:v>0.54685963322834841</c:v>
                </c:pt>
                <c:pt idx="17">
                  <c:v>0.41058793129892579</c:v>
                </c:pt>
                <c:pt idx="18">
                  <c:v>0.30285537528352546</c:v>
                </c:pt>
                <c:pt idx="19">
                  <c:v>0.15540390130317269</c:v>
                </c:pt>
              </c:numCache>
            </c:numRef>
          </c:val>
          <c:smooth val="0"/>
        </c:ser>
        <c:ser>
          <c:idx val="1"/>
          <c:order val="1"/>
          <c:tx>
            <c:v>Pre 2014 Scenario</c:v>
          </c:tx>
          <c:spPr>
            <a:ln>
              <a:prstDash val="dash"/>
            </a:ln>
          </c:spPr>
          <c:val>
            <c:numRef>
              <c:f>Basemodel!$D$4:$D$23</c:f>
              <c:numCache>
                <c:formatCode>"$"#,##0.00</c:formatCode>
                <c:ptCount val="20"/>
                <c:pt idx="0">
                  <c:v>-232.2289930674134</c:v>
                </c:pt>
                <c:pt idx="1">
                  <c:v>-189.63860669248396</c:v>
                </c:pt>
                <c:pt idx="2">
                  <c:v>10.418839407819544</c:v>
                </c:pt>
                <c:pt idx="3">
                  <c:v>-269.51281268179457</c:v>
                </c:pt>
                <c:pt idx="4">
                  <c:v>-212.32945626304948</c:v>
                </c:pt>
                <c:pt idx="5">
                  <c:v>200.13305076299878</c:v>
                </c:pt>
                <c:pt idx="6">
                  <c:v>155.28807342065289</c:v>
                </c:pt>
                <c:pt idx="7">
                  <c:v>113.18895517522276</c:v>
                </c:pt>
                <c:pt idx="8">
                  <c:v>58.568531372883825</c:v>
                </c:pt>
                <c:pt idx="9">
                  <c:v>40.003094988650922</c:v>
                </c:pt>
                <c:pt idx="10">
                  <c:v>27.322652133495602</c:v>
                </c:pt>
                <c:pt idx="11">
                  <c:v>18.661739043436647</c:v>
                </c:pt>
                <c:pt idx="12">
                  <c:v>12.746218867178911</c:v>
                </c:pt>
                <c:pt idx="13">
                  <c:v>4.6428956154273955</c:v>
                </c:pt>
                <c:pt idx="14">
                  <c:v>2.3055953639455473</c:v>
                </c:pt>
                <c:pt idx="15">
                  <c:v>0.86341641961645399</c:v>
                </c:pt>
                <c:pt idx="16">
                  <c:v>0.29037134093427652</c:v>
                </c:pt>
                <c:pt idx="17">
                  <c:v>1.4063384058690227</c:v>
                </c:pt>
                <c:pt idx="18">
                  <c:v>0.26926227863382235</c:v>
                </c:pt>
                <c:pt idx="19">
                  <c:v>0.14979564840959617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627136"/>
        <c:axId val="179629056"/>
      </c:lineChart>
      <c:catAx>
        <c:axId val="179627136"/>
        <c:scaling>
          <c:orientation val="minMax"/>
        </c:scaling>
        <c:delete val="0"/>
        <c:axPos val="b"/>
        <c:majorGridlines>
          <c:spPr>
            <a:ln w="31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0000">
                    <a:schemeClr val="accent1">
                      <a:lumMod val="45000"/>
                      <a:lumOff val="55000"/>
                    </a:schemeClr>
                  </a:gs>
                  <a:gs pos="69000">
                    <a:schemeClr val="accent1">
                      <a:lumMod val="45000"/>
                      <a:lumOff val="55000"/>
                    </a:schemeClr>
                  </a:gs>
                  <a:gs pos="89615">
                    <a:srgbClr val="C1D3E8"/>
                  </a:gs>
                  <a:gs pos="79225">
                    <a:srgbClr val="B8CCE4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9629056"/>
        <c:crosses val="autoZero"/>
        <c:auto val="1"/>
        <c:lblAlgn val="ctr"/>
        <c:lblOffset val="100"/>
        <c:noMultiLvlLbl val="0"/>
      </c:catAx>
      <c:valAx>
        <c:axId val="179629056"/>
        <c:scaling>
          <c:orientation val="minMax"/>
        </c:scaling>
        <c:delete val="0"/>
        <c:axPos val="l"/>
        <c:majorGridlines>
          <c:spPr>
            <a:ln w="0">
              <a:gradFill>
                <a:gsLst>
                  <a:gs pos="89000">
                    <a:srgbClr val="E3EBF4"/>
                  </a:gs>
                  <a:gs pos="4000">
                    <a:srgbClr val="DBE5F1"/>
                  </a:gs>
                  <a:gs pos="41558">
                    <a:srgbClr val="CFDCED"/>
                  </a:gs>
                  <a:gs pos="51948">
                    <a:srgbClr val="C5D5E9"/>
                  </a:gs>
                  <a:gs pos="5600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numFmt formatCode="&quot;$&quot;#,##0.00" sourceLinked="1"/>
        <c:majorTickMark val="none"/>
        <c:minorTickMark val="none"/>
        <c:tickLblPos val="nextTo"/>
        <c:spPr>
          <a:ln w="9525">
            <a:noFill/>
          </a:ln>
        </c:spPr>
        <c:crossAx val="179627136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1466427673649644"/>
          <c:y val="5.7458434104360891E-2"/>
          <c:w val="0.31874537278998949"/>
          <c:h val="0.114618589593648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NPV</a:t>
            </a:r>
            <a:r>
              <a:rPr lang="en-US" baseline="0" dirty="0"/>
              <a:t> &amp; IRR </a:t>
            </a:r>
            <a:r>
              <a:rPr lang="en-US" baseline="0" dirty="0" smtClean="0"/>
              <a:t>Impact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NPV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LowPriceModel!$K$3:$K$4</c:f>
              <c:numCache>
                <c:formatCode>0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LowPriceModel!$L$3:$L$4</c:f>
              <c:numCache>
                <c:formatCode>"$"#,##0.00_);[Red]\("$"#,##0.00\)</c:formatCode>
                <c:ptCount val="2"/>
                <c:pt idx="0">
                  <c:v>934.84537843431769</c:v>
                </c:pt>
                <c:pt idx="1">
                  <c:v>544.07064306811799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79690496"/>
        <c:axId val="179696384"/>
      </c:barChart>
      <c:lineChart>
        <c:grouping val="standard"/>
        <c:varyColors val="0"/>
        <c:ser>
          <c:idx val="1"/>
          <c:order val="1"/>
          <c:tx>
            <c:v>IRR</c:v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8227235335550177E-2"/>
                  <c:y val="-7.71615653816242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872682402660293E-2"/>
                  <c:y val="-0.20392699422286417"/>
                </c:manualLayout>
              </c:layout>
              <c:tx>
                <c:rich>
                  <a:bodyPr/>
                  <a:lstStyle/>
                  <a:p>
                    <a:fld id="{A0295D51-EE59-4646-A89D-D903EE1BF977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LowPriceModel!$K$3:$K$4</c:f>
              <c:numCache>
                <c:formatCode>0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LowPriceModel!$M$3:$M$4</c:f>
              <c:numCache>
                <c:formatCode>0%</c:formatCode>
                <c:ptCount val="2"/>
                <c:pt idx="0">
                  <c:v>0.19969639524943217</c:v>
                </c:pt>
                <c:pt idx="1">
                  <c:v>0.16859548485485432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297728"/>
        <c:axId val="179697920"/>
      </c:lineChart>
      <c:catAx>
        <c:axId val="1796904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696384"/>
        <c:crosses val="autoZero"/>
        <c:auto val="1"/>
        <c:lblAlgn val="ctr"/>
        <c:lblOffset val="100"/>
        <c:noMultiLvlLbl val="0"/>
      </c:catAx>
      <c:valAx>
        <c:axId val="1796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690496"/>
        <c:crosses val="autoZero"/>
        <c:crossBetween val="between"/>
      </c:valAx>
      <c:valAx>
        <c:axId val="17969792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97728"/>
        <c:crosses val="max"/>
        <c:crossBetween val="between"/>
      </c:valAx>
      <c:catAx>
        <c:axId val="180297728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79697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 smtClean="0"/>
              <a:t>Production </a:t>
            </a:r>
            <a:r>
              <a:rPr lang="en-US" sz="1000" dirty="0"/>
              <a:t>Plateau Target  (PPT) revisions 2016 (</a:t>
            </a:r>
            <a:r>
              <a:rPr lang="en-US" sz="1000" dirty="0" err="1"/>
              <a:t>mmbls</a:t>
            </a:r>
            <a:r>
              <a:rPr lang="en-US" sz="1000" dirty="0"/>
              <a:t>/d)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AdjustmentResults!$F$3</c:f>
              <c:strCache>
                <c:ptCount val="1"/>
                <c:pt idx="0">
                  <c:v>PPT 2016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AdjustmentResults!$F$5:$F$24</c:f>
              <c:numCache>
                <c:formatCode>#,##0</c:formatCode>
                <c:ptCount val="20"/>
                <c:pt idx="0">
                  <c:v>975</c:v>
                </c:pt>
                <c:pt idx="1">
                  <c:v>1050</c:v>
                </c:pt>
                <c:pt idx="2">
                  <c:v>1150</c:v>
                </c:pt>
                <c:pt idx="3">
                  <c:v>1150</c:v>
                </c:pt>
                <c:pt idx="4">
                  <c:v>1200</c:v>
                </c:pt>
                <c:pt idx="5">
                  <c:v>1327.5</c:v>
                </c:pt>
                <c:pt idx="6">
                  <c:v>1500</c:v>
                </c:pt>
                <c:pt idx="7">
                  <c:v>2000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2000</c:v>
                </c:pt>
                <c:pt idx="13">
                  <c:v>2000</c:v>
                </c:pt>
                <c:pt idx="14">
                  <c:v>1854.4329050000001</c:v>
                </c:pt>
                <c:pt idx="15">
                  <c:v>1641.7161174239131</c:v>
                </c:pt>
                <c:pt idx="16">
                  <c:v>1453.3994748165057</c:v>
                </c:pt>
                <c:pt idx="17">
                  <c:v>1286.6841051128283</c:v>
                </c:pt>
                <c:pt idx="18">
                  <c:v>1139.0921869976712</c:v>
                </c:pt>
                <c:pt idx="19">
                  <c:v>1008.4301230762139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AdjustmentResults!$G$3</c:f>
              <c:strCache>
                <c:ptCount val="1"/>
                <c:pt idx="0">
                  <c:v>PPT 2014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AdjustmentResults!$G$5:$G$24</c:f>
              <c:numCache>
                <c:formatCode>#,##0</c:formatCode>
                <c:ptCount val="20"/>
                <c:pt idx="0">
                  <c:v>975</c:v>
                </c:pt>
                <c:pt idx="1">
                  <c:v>1050</c:v>
                </c:pt>
                <c:pt idx="2">
                  <c:v>1150</c:v>
                </c:pt>
                <c:pt idx="3">
                  <c:v>1950</c:v>
                </c:pt>
                <c:pt idx="4">
                  <c:v>2250</c:v>
                </c:pt>
                <c:pt idx="5">
                  <c:v>2400</c:v>
                </c:pt>
                <c:pt idx="6">
                  <c:v>2850</c:v>
                </c:pt>
                <c:pt idx="7">
                  <c:v>2850</c:v>
                </c:pt>
                <c:pt idx="8">
                  <c:v>2850</c:v>
                </c:pt>
                <c:pt idx="9">
                  <c:v>2850</c:v>
                </c:pt>
                <c:pt idx="10">
                  <c:v>2850</c:v>
                </c:pt>
                <c:pt idx="11">
                  <c:v>2850</c:v>
                </c:pt>
                <c:pt idx="12">
                  <c:v>2850</c:v>
                </c:pt>
                <c:pt idx="13">
                  <c:v>2850</c:v>
                </c:pt>
                <c:pt idx="14">
                  <c:v>2511.1216406249996</c:v>
                </c:pt>
                <c:pt idx="15">
                  <c:v>2045.3242707993159</c:v>
                </c:pt>
                <c:pt idx="16">
                  <c:v>1665.9294018427349</c:v>
                </c:pt>
                <c:pt idx="17">
                  <c:v>1356.9099098596689</c:v>
                </c:pt>
                <c:pt idx="18">
                  <c:v>1105.2116022676366</c:v>
                </c:pt>
                <c:pt idx="19">
                  <c:v>900.20175761950395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14880"/>
        <c:axId val="180316800"/>
      </c:lineChart>
      <c:catAx>
        <c:axId val="180314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Years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16800"/>
        <c:crosses val="autoZero"/>
        <c:auto val="1"/>
        <c:lblAlgn val="ctr"/>
        <c:lblOffset val="100"/>
        <c:noMultiLvlLbl val="0"/>
      </c:catAx>
      <c:valAx>
        <c:axId val="18031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1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Average labor headcount in Iraq's largest </a:t>
            </a:r>
            <a:r>
              <a:rPr lang="en-US" sz="1200" dirty="0" smtClean="0"/>
              <a:t>oilfields</a:t>
            </a:r>
            <a:endParaRPr lang="en-US" sz="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'Oilfield workers'!$A$29</c:f>
              <c:strCache>
                <c:ptCount val="1"/>
                <c:pt idx="0">
                  <c:v>Expat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'Oilfield workers'!$B$28:$D$28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'Oilfield workers'!$B$29:$D$29</c:f>
              <c:numCache>
                <c:formatCode>_(* #,##0_);_(* \(#,##0\);_(* "-"??_);_(@_)</c:formatCode>
                <c:ptCount val="3"/>
                <c:pt idx="0">
                  <c:v>1607.0666666666666</c:v>
                </c:pt>
                <c:pt idx="1">
                  <c:v>978.66666666666663</c:v>
                </c:pt>
                <c:pt idx="2">
                  <c:v>522.33333333333337</c:v>
                </c:pt>
              </c:numCache>
            </c:numRef>
          </c:val>
        </c:ser>
        <c:ser>
          <c:idx val="2"/>
          <c:order val="2"/>
          <c:tx>
            <c:strRef>
              <c:f>'Oilfield workers'!$A$31</c:f>
              <c:strCache>
                <c:ptCount val="1"/>
                <c:pt idx="0">
                  <c:v>Local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'Oilfield workers'!$B$28:$D$28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'Oilfield workers'!$B$31:$D$31</c:f>
              <c:numCache>
                <c:formatCode>0</c:formatCode>
                <c:ptCount val="3"/>
                <c:pt idx="0">
                  <c:v>5636.666666666667</c:v>
                </c:pt>
                <c:pt idx="1">
                  <c:v>4513.333333333333</c:v>
                </c:pt>
                <c:pt idx="2">
                  <c:v>4535.666666666667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81101696"/>
        <c:axId val="181103232"/>
      </c:barChart>
      <c:lineChart>
        <c:grouping val="standard"/>
        <c:varyColors val="0"/>
        <c:ser>
          <c:idx val="1"/>
          <c:order val="1"/>
          <c:tx>
            <c:strRef>
              <c:f>'Oilfield workers'!$A$30</c:f>
              <c:strCache>
                <c:ptCount val="1"/>
                <c:pt idx="0">
                  <c:v>% Expat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'Oilfield workers'!$B$28:$D$28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'Oilfield workers'!$B$30:$D$30</c:f>
              <c:numCache>
                <c:formatCode>0%</c:formatCode>
                <c:ptCount val="3"/>
                <c:pt idx="0">
                  <c:v>0.2218068535825545</c:v>
                </c:pt>
                <c:pt idx="1">
                  <c:v>0.17474803005314277</c:v>
                </c:pt>
                <c:pt idx="2">
                  <c:v>0.10278121255691348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19616"/>
        <c:axId val="181117696"/>
      </c:lineChart>
      <c:catAx>
        <c:axId val="1811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03232"/>
        <c:crosses val="autoZero"/>
        <c:auto val="1"/>
        <c:lblAlgn val="ctr"/>
        <c:lblOffset val="100"/>
        <c:noMultiLvlLbl val="0"/>
      </c:catAx>
      <c:valAx>
        <c:axId val="18110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workers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01696"/>
        <c:crosses val="autoZero"/>
        <c:crossBetween val="between"/>
      </c:valAx>
      <c:valAx>
        <c:axId val="1811176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expat skilled labor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19616"/>
        <c:crosses val="max"/>
        <c:crossBetween val="between"/>
      </c:valAx>
      <c:catAx>
        <c:axId val="181119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17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Iraq IOC payment arrear</a:t>
            </a:r>
            <a:r>
              <a:rPr lang="en-US" baseline="0"/>
              <a:t>s (2013-2016)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Arrears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'[TSC Cashflow model.xls]DelayModel'!$C$40:$C$43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'[TSC Cashflow model.xls]DelayModel'!$D$40:$D$43</c:f>
              <c:numCache>
                <c:formatCode>General</c:formatCode>
                <c:ptCount val="4"/>
                <c:pt idx="0">
                  <c:v>2.7</c:v>
                </c:pt>
                <c:pt idx="1">
                  <c:v>4.3</c:v>
                </c:pt>
                <c:pt idx="2">
                  <c:v>9</c:v>
                </c:pt>
                <c:pt idx="3">
                  <c:v>3.86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161984"/>
        <c:axId val="181163520"/>
      </c:barChart>
      <c:lineChart>
        <c:grouping val="standard"/>
        <c:varyColors val="0"/>
        <c:ser>
          <c:idx val="1"/>
          <c:order val="1"/>
          <c:tx>
            <c:v>Crude Spot Price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'[TSC Cashflow model.xls]DelayModel'!$C$40:$C$43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'[TSC Cashflow model.xls]DelayModel'!$E$40:$E$43</c:f>
              <c:numCache>
                <c:formatCode>General</c:formatCode>
                <c:ptCount val="4"/>
                <c:pt idx="0">
                  <c:v>102.1</c:v>
                </c:pt>
                <c:pt idx="1">
                  <c:v>60.7</c:v>
                </c:pt>
                <c:pt idx="2">
                  <c:v>36.57</c:v>
                </c:pt>
                <c:pt idx="3">
                  <c:v>52.2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175808"/>
        <c:axId val="181165440"/>
      </c:lineChart>
      <c:catAx>
        <c:axId val="18116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3520"/>
        <c:crosses val="autoZero"/>
        <c:auto val="1"/>
        <c:lblAlgn val="ctr"/>
        <c:lblOffset val="100"/>
        <c:noMultiLvlLbl val="0"/>
      </c:catAx>
      <c:valAx>
        <c:axId val="18116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Billion USD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984"/>
        <c:crosses val="autoZero"/>
        <c:crossBetween val="between"/>
      </c:valAx>
      <c:valAx>
        <c:axId val="1811654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$/bl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75808"/>
        <c:crosses val="max"/>
        <c:crossBetween val="between"/>
      </c:valAx>
      <c:catAx>
        <c:axId val="181175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1165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061A3-28A0-4EA0-8D02-B62C9EE16E84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2A8A8A7-AEE7-4FCC-9FB7-929C2B3F3B82}">
      <dgm:prSet phldrT="[Text]"/>
      <dgm:spPr>
        <a:noFill/>
        <a:ln w="3175">
          <a:prstDash val="dash"/>
        </a:ln>
      </dgm:spPr>
      <dgm:t>
        <a:bodyPr/>
        <a:lstStyle/>
        <a:p>
          <a:endParaRPr lang="en-US" dirty="0"/>
        </a:p>
      </dgm:t>
    </dgm:pt>
    <dgm:pt modelId="{4BAE29FC-5C59-4093-98EB-98185AE37D97}" type="parTrans" cxnId="{67894FF7-8D45-4BCE-BCE3-C7F4C14BB972}">
      <dgm:prSet/>
      <dgm:spPr/>
      <dgm:t>
        <a:bodyPr/>
        <a:lstStyle/>
        <a:p>
          <a:endParaRPr lang="en-US"/>
        </a:p>
      </dgm:t>
    </dgm:pt>
    <dgm:pt modelId="{C1445291-DFCF-4AE2-8661-6434101EC79B}" type="sibTrans" cxnId="{67894FF7-8D45-4BCE-BCE3-C7F4C14BB972}">
      <dgm:prSet/>
      <dgm:spPr/>
      <dgm:t>
        <a:bodyPr/>
        <a:lstStyle/>
        <a:p>
          <a:endParaRPr lang="en-US"/>
        </a:p>
      </dgm:t>
    </dgm:pt>
    <dgm:pt modelId="{838DA7B7-52DD-4E4C-8053-424E340BC2BA}">
      <dgm:prSet phldrT="[Text]"/>
      <dgm:spPr>
        <a:noFill/>
        <a:ln w="3175">
          <a:prstDash val="dash"/>
        </a:ln>
      </dgm:spPr>
      <dgm:t>
        <a:bodyPr/>
        <a:lstStyle/>
        <a:p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5FDC2978-0BD4-4D09-8768-3EEEB627D53D}" type="parTrans" cxnId="{925BC8B9-4D6D-403D-A065-62B109C18907}">
      <dgm:prSet/>
      <dgm:spPr/>
      <dgm:t>
        <a:bodyPr/>
        <a:lstStyle/>
        <a:p>
          <a:endParaRPr lang="en-US"/>
        </a:p>
      </dgm:t>
    </dgm:pt>
    <dgm:pt modelId="{0F962AAC-F368-4DE6-B180-E1F3EB518630}" type="sibTrans" cxnId="{925BC8B9-4D6D-403D-A065-62B109C18907}">
      <dgm:prSet/>
      <dgm:spPr/>
      <dgm:t>
        <a:bodyPr/>
        <a:lstStyle/>
        <a:p>
          <a:endParaRPr lang="en-US"/>
        </a:p>
      </dgm:t>
    </dgm:pt>
    <dgm:pt modelId="{D8FE58BE-2951-45EB-80A1-9CA1512ABE12}">
      <dgm:prSet phldrT="[Text]"/>
      <dgm:spPr>
        <a:noFill/>
        <a:ln w="3175">
          <a:prstDash val="dash"/>
        </a:ln>
      </dgm:spPr>
      <dgm:t>
        <a:bodyPr/>
        <a:lstStyle/>
        <a:p>
          <a:endParaRPr lang="en-US" dirty="0"/>
        </a:p>
      </dgm:t>
    </dgm:pt>
    <dgm:pt modelId="{3F14F449-34C5-4F22-AAF4-CB86FF691DE5}" type="sibTrans" cxnId="{24E39725-03FE-4230-BF51-49B95A241B1B}">
      <dgm:prSet/>
      <dgm:spPr/>
      <dgm:t>
        <a:bodyPr/>
        <a:lstStyle/>
        <a:p>
          <a:endParaRPr lang="en-US"/>
        </a:p>
      </dgm:t>
    </dgm:pt>
    <dgm:pt modelId="{28C2BCFF-B8D2-4C52-8B94-36B0EB836503}" type="parTrans" cxnId="{24E39725-03FE-4230-BF51-49B95A241B1B}">
      <dgm:prSet/>
      <dgm:spPr/>
      <dgm:t>
        <a:bodyPr/>
        <a:lstStyle/>
        <a:p>
          <a:endParaRPr lang="en-US"/>
        </a:p>
      </dgm:t>
    </dgm:pt>
    <dgm:pt modelId="{E6A8A2D3-0B2F-4235-BE53-78471E63329F}">
      <dgm:prSet phldrT="[Text]"/>
      <dgm:spPr>
        <a:noFill/>
        <a:ln w="3175">
          <a:prstDash val="dash"/>
        </a:ln>
      </dgm:spPr>
      <dgm:t>
        <a:bodyPr/>
        <a:lstStyle/>
        <a:p>
          <a:pPr algn="l"/>
          <a:endParaRPr lang="en-US" dirty="0" smtClean="0"/>
        </a:p>
        <a:p>
          <a:pPr algn="l"/>
          <a:r>
            <a:rPr lang="en-US" dirty="0" smtClean="0"/>
            <a:t> </a:t>
          </a:r>
          <a:endParaRPr lang="en-US" dirty="0"/>
        </a:p>
      </dgm:t>
    </dgm:pt>
    <dgm:pt modelId="{7FFB967B-175C-45BA-BDBB-164CEE262B4E}" type="sibTrans" cxnId="{EA07E957-B3C2-4219-A0A0-C425FFEF67B7}">
      <dgm:prSet/>
      <dgm:spPr/>
      <dgm:t>
        <a:bodyPr/>
        <a:lstStyle/>
        <a:p>
          <a:endParaRPr lang="en-US"/>
        </a:p>
      </dgm:t>
    </dgm:pt>
    <dgm:pt modelId="{369D3860-29EE-4BED-9953-F1B838077A55}" type="parTrans" cxnId="{EA07E957-B3C2-4219-A0A0-C425FFEF67B7}">
      <dgm:prSet/>
      <dgm:spPr/>
      <dgm:t>
        <a:bodyPr/>
        <a:lstStyle/>
        <a:p>
          <a:endParaRPr lang="en-US"/>
        </a:p>
      </dgm:t>
    </dgm:pt>
    <dgm:pt modelId="{28B87F6F-B873-406A-8C02-45A463563DC9}">
      <dgm:prSet phldrT="[Text]"/>
      <dgm:spPr>
        <a:solidFill>
          <a:schemeClr val="bg1"/>
        </a:solidFill>
      </dgm:spPr>
      <dgm:t>
        <a:bodyPr/>
        <a:lstStyle/>
        <a:p>
          <a:endParaRPr lang="en-US" dirty="0"/>
        </a:p>
      </dgm:t>
    </dgm:pt>
    <dgm:pt modelId="{75B97E7D-D648-4E90-972F-2F0C442A5C67}" type="sibTrans" cxnId="{2828A323-FC81-4589-B936-AE60409ADA4D}">
      <dgm:prSet/>
      <dgm:spPr/>
      <dgm:t>
        <a:bodyPr/>
        <a:lstStyle/>
        <a:p>
          <a:endParaRPr lang="en-US"/>
        </a:p>
      </dgm:t>
    </dgm:pt>
    <dgm:pt modelId="{E40100ED-EE3D-4407-93EC-B8F5AE7B3BF3}" type="parTrans" cxnId="{2828A323-FC81-4589-B936-AE60409ADA4D}">
      <dgm:prSet/>
      <dgm:spPr/>
      <dgm:t>
        <a:bodyPr/>
        <a:lstStyle/>
        <a:p>
          <a:endParaRPr lang="en-US"/>
        </a:p>
      </dgm:t>
    </dgm:pt>
    <dgm:pt modelId="{CC6BF111-7C70-4FF2-996E-929E60080CF0}" type="pres">
      <dgm:prSet presAssocID="{0CB061A3-28A0-4EA0-8D02-B62C9EE16E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32FA83-A37B-44C4-B17B-2987485E2279}" type="pres">
      <dgm:prSet presAssocID="{0CB061A3-28A0-4EA0-8D02-B62C9EE16E84}" presName="matrix" presStyleCnt="0"/>
      <dgm:spPr/>
    </dgm:pt>
    <dgm:pt modelId="{4AB0B591-8D35-4817-9813-57B2F71A93B2}" type="pres">
      <dgm:prSet presAssocID="{0CB061A3-28A0-4EA0-8D02-B62C9EE16E84}" presName="tile1" presStyleLbl="node1" presStyleIdx="0" presStyleCnt="4"/>
      <dgm:spPr/>
      <dgm:t>
        <a:bodyPr/>
        <a:lstStyle/>
        <a:p>
          <a:endParaRPr lang="en-US"/>
        </a:p>
      </dgm:t>
    </dgm:pt>
    <dgm:pt modelId="{B8282E02-6E3F-43B8-85E2-6324E563E452}" type="pres">
      <dgm:prSet presAssocID="{0CB061A3-28A0-4EA0-8D02-B62C9EE16E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974DC-4D1A-4940-B271-9540DBE048C4}" type="pres">
      <dgm:prSet presAssocID="{0CB061A3-28A0-4EA0-8D02-B62C9EE16E84}" presName="tile2" presStyleLbl="node1" presStyleIdx="1" presStyleCnt="4"/>
      <dgm:spPr/>
      <dgm:t>
        <a:bodyPr/>
        <a:lstStyle/>
        <a:p>
          <a:endParaRPr lang="en-US"/>
        </a:p>
      </dgm:t>
    </dgm:pt>
    <dgm:pt modelId="{3B1B0086-A5EC-4753-8FC0-BE2E13BD2AC4}" type="pres">
      <dgm:prSet presAssocID="{0CB061A3-28A0-4EA0-8D02-B62C9EE16E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453E7-02ED-4BC2-8A77-D32C1D7DC927}" type="pres">
      <dgm:prSet presAssocID="{0CB061A3-28A0-4EA0-8D02-B62C9EE16E84}" presName="tile3" presStyleLbl="node1" presStyleIdx="2" presStyleCnt="4" custLinFactNeighborY="0"/>
      <dgm:spPr/>
      <dgm:t>
        <a:bodyPr/>
        <a:lstStyle/>
        <a:p>
          <a:endParaRPr lang="en-US"/>
        </a:p>
      </dgm:t>
    </dgm:pt>
    <dgm:pt modelId="{42286AFD-F079-4C22-8749-72CE86F50A4E}" type="pres">
      <dgm:prSet presAssocID="{0CB061A3-28A0-4EA0-8D02-B62C9EE16E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4A2E3-1BD0-4283-84E6-B0284D098F98}" type="pres">
      <dgm:prSet presAssocID="{0CB061A3-28A0-4EA0-8D02-B62C9EE16E84}" presName="tile4" presStyleLbl="node1" presStyleIdx="3" presStyleCnt="4"/>
      <dgm:spPr/>
      <dgm:t>
        <a:bodyPr/>
        <a:lstStyle/>
        <a:p>
          <a:endParaRPr lang="en-US"/>
        </a:p>
      </dgm:t>
    </dgm:pt>
    <dgm:pt modelId="{09ED1AF1-5ACB-4E38-A40B-6CBA6DAA2B75}" type="pres">
      <dgm:prSet presAssocID="{0CB061A3-28A0-4EA0-8D02-B62C9EE16E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9A658-3346-4CE5-9852-3334C3F04B68}" type="pres">
      <dgm:prSet presAssocID="{0CB061A3-28A0-4EA0-8D02-B62C9EE16E84}" presName="centerTile" presStyleLbl="fgShp" presStyleIdx="0" presStyleCnt="1" custFlipHor="0" custScaleX="2849" custScaleY="22222" custLinFactY="-77778" custLinFactNeighborX="-1139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47FF690-88F4-44AC-826B-409BDD50A164}" type="presOf" srcId="{D8FE58BE-2951-45EB-80A1-9CA1512ABE12}" destId="{E3F974DC-4D1A-4940-B271-9540DBE048C4}" srcOrd="0" destOrd="0" presId="urn:microsoft.com/office/officeart/2005/8/layout/matrix1"/>
    <dgm:cxn modelId="{EDA0D0DC-71EE-4EC2-A44F-ABE5E0B59D13}" type="presOf" srcId="{0CB061A3-28A0-4EA0-8D02-B62C9EE16E84}" destId="{CC6BF111-7C70-4FF2-996E-929E60080CF0}" srcOrd="0" destOrd="0" presId="urn:microsoft.com/office/officeart/2005/8/layout/matrix1"/>
    <dgm:cxn modelId="{9E49827C-B787-4254-BD14-5F355D36E85D}" type="presOf" srcId="{32A8A8A7-AEE7-4FCC-9FB7-929C2B3F3B82}" destId="{740453E7-02ED-4BC2-8A77-D32C1D7DC927}" srcOrd="0" destOrd="0" presId="urn:microsoft.com/office/officeart/2005/8/layout/matrix1"/>
    <dgm:cxn modelId="{24E39725-03FE-4230-BF51-49B95A241B1B}" srcId="{28B87F6F-B873-406A-8C02-45A463563DC9}" destId="{D8FE58BE-2951-45EB-80A1-9CA1512ABE12}" srcOrd="1" destOrd="0" parTransId="{28C2BCFF-B8D2-4C52-8B94-36B0EB836503}" sibTransId="{3F14F449-34C5-4F22-AAF4-CB86FF691DE5}"/>
    <dgm:cxn modelId="{65EFEAF6-C89B-41D9-A9C4-D65CE4CDD75A}" type="presOf" srcId="{28B87F6F-B873-406A-8C02-45A463563DC9}" destId="{75F9A658-3346-4CE5-9852-3334C3F04B68}" srcOrd="0" destOrd="0" presId="urn:microsoft.com/office/officeart/2005/8/layout/matrix1"/>
    <dgm:cxn modelId="{925BC8B9-4D6D-403D-A065-62B109C18907}" srcId="{28B87F6F-B873-406A-8C02-45A463563DC9}" destId="{838DA7B7-52DD-4E4C-8053-424E340BC2BA}" srcOrd="3" destOrd="0" parTransId="{5FDC2978-0BD4-4D09-8768-3EEEB627D53D}" sibTransId="{0F962AAC-F368-4DE6-B180-E1F3EB518630}"/>
    <dgm:cxn modelId="{EA07E957-B3C2-4219-A0A0-C425FFEF67B7}" srcId="{28B87F6F-B873-406A-8C02-45A463563DC9}" destId="{E6A8A2D3-0B2F-4235-BE53-78471E63329F}" srcOrd="0" destOrd="0" parTransId="{369D3860-29EE-4BED-9953-F1B838077A55}" sibTransId="{7FFB967B-175C-45BA-BDBB-164CEE262B4E}"/>
    <dgm:cxn modelId="{12B8C627-CF7F-4736-8A85-D47AD83C69CA}" type="presOf" srcId="{32A8A8A7-AEE7-4FCC-9FB7-929C2B3F3B82}" destId="{42286AFD-F079-4C22-8749-72CE86F50A4E}" srcOrd="1" destOrd="0" presId="urn:microsoft.com/office/officeart/2005/8/layout/matrix1"/>
    <dgm:cxn modelId="{2828A323-FC81-4589-B936-AE60409ADA4D}" srcId="{0CB061A3-28A0-4EA0-8D02-B62C9EE16E84}" destId="{28B87F6F-B873-406A-8C02-45A463563DC9}" srcOrd="0" destOrd="0" parTransId="{E40100ED-EE3D-4407-93EC-B8F5AE7B3BF3}" sibTransId="{75B97E7D-D648-4E90-972F-2F0C442A5C67}"/>
    <dgm:cxn modelId="{5DBD76F9-5BE6-4CA4-860A-7D6F4FBA6172}" type="presOf" srcId="{E6A8A2D3-0B2F-4235-BE53-78471E63329F}" destId="{4AB0B591-8D35-4817-9813-57B2F71A93B2}" srcOrd="0" destOrd="0" presId="urn:microsoft.com/office/officeart/2005/8/layout/matrix1"/>
    <dgm:cxn modelId="{67894FF7-8D45-4BCE-BCE3-C7F4C14BB972}" srcId="{28B87F6F-B873-406A-8C02-45A463563DC9}" destId="{32A8A8A7-AEE7-4FCC-9FB7-929C2B3F3B82}" srcOrd="2" destOrd="0" parTransId="{4BAE29FC-5C59-4093-98EB-98185AE37D97}" sibTransId="{C1445291-DFCF-4AE2-8661-6434101EC79B}"/>
    <dgm:cxn modelId="{464DED42-FECE-48FF-B4A0-A34E79144284}" type="presOf" srcId="{838DA7B7-52DD-4E4C-8053-424E340BC2BA}" destId="{09ED1AF1-5ACB-4E38-A40B-6CBA6DAA2B75}" srcOrd="1" destOrd="0" presId="urn:microsoft.com/office/officeart/2005/8/layout/matrix1"/>
    <dgm:cxn modelId="{62CCC763-3B9B-4EAA-936D-B8124D9852F2}" type="presOf" srcId="{838DA7B7-52DD-4E4C-8053-424E340BC2BA}" destId="{43F4A2E3-1BD0-4283-84E6-B0284D098F98}" srcOrd="0" destOrd="0" presId="urn:microsoft.com/office/officeart/2005/8/layout/matrix1"/>
    <dgm:cxn modelId="{83F87BFC-38C8-4C05-B9AC-FEF7D1109251}" type="presOf" srcId="{D8FE58BE-2951-45EB-80A1-9CA1512ABE12}" destId="{3B1B0086-A5EC-4753-8FC0-BE2E13BD2AC4}" srcOrd="1" destOrd="0" presId="urn:microsoft.com/office/officeart/2005/8/layout/matrix1"/>
    <dgm:cxn modelId="{AD5CBF6A-8DC7-48DB-BBC2-4778F07689AF}" type="presOf" srcId="{E6A8A2D3-0B2F-4235-BE53-78471E63329F}" destId="{B8282E02-6E3F-43B8-85E2-6324E563E452}" srcOrd="1" destOrd="0" presId="urn:microsoft.com/office/officeart/2005/8/layout/matrix1"/>
    <dgm:cxn modelId="{F310929F-C2EE-40BF-A83C-7B34AF90B8F6}" type="presParOf" srcId="{CC6BF111-7C70-4FF2-996E-929E60080CF0}" destId="{FD32FA83-A37B-44C4-B17B-2987485E2279}" srcOrd="0" destOrd="0" presId="urn:microsoft.com/office/officeart/2005/8/layout/matrix1"/>
    <dgm:cxn modelId="{57EC5058-401A-481E-8D63-377BE60E0732}" type="presParOf" srcId="{FD32FA83-A37B-44C4-B17B-2987485E2279}" destId="{4AB0B591-8D35-4817-9813-57B2F71A93B2}" srcOrd="0" destOrd="0" presId="urn:microsoft.com/office/officeart/2005/8/layout/matrix1"/>
    <dgm:cxn modelId="{03B59EC6-3187-42E4-94FC-A8DD2D14ABB4}" type="presParOf" srcId="{FD32FA83-A37B-44C4-B17B-2987485E2279}" destId="{B8282E02-6E3F-43B8-85E2-6324E563E452}" srcOrd="1" destOrd="0" presId="urn:microsoft.com/office/officeart/2005/8/layout/matrix1"/>
    <dgm:cxn modelId="{875B6699-EE6E-4814-AD82-ED7EF7F4E3B8}" type="presParOf" srcId="{FD32FA83-A37B-44C4-B17B-2987485E2279}" destId="{E3F974DC-4D1A-4940-B271-9540DBE048C4}" srcOrd="2" destOrd="0" presId="urn:microsoft.com/office/officeart/2005/8/layout/matrix1"/>
    <dgm:cxn modelId="{61E6BEAA-69C6-4177-BE48-0955BA0C63FE}" type="presParOf" srcId="{FD32FA83-A37B-44C4-B17B-2987485E2279}" destId="{3B1B0086-A5EC-4753-8FC0-BE2E13BD2AC4}" srcOrd="3" destOrd="0" presId="urn:microsoft.com/office/officeart/2005/8/layout/matrix1"/>
    <dgm:cxn modelId="{59B849CC-106B-4964-9F31-FB14CB7E8A2A}" type="presParOf" srcId="{FD32FA83-A37B-44C4-B17B-2987485E2279}" destId="{740453E7-02ED-4BC2-8A77-D32C1D7DC927}" srcOrd="4" destOrd="0" presId="urn:microsoft.com/office/officeart/2005/8/layout/matrix1"/>
    <dgm:cxn modelId="{5C51094A-EF3E-4F5B-AE05-824AD463DA04}" type="presParOf" srcId="{FD32FA83-A37B-44C4-B17B-2987485E2279}" destId="{42286AFD-F079-4C22-8749-72CE86F50A4E}" srcOrd="5" destOrd="0" presId="urn:microsoft.com/office/officeart/2005/8/layout/matrix1"/>
    <dgm:cxn modelId="{46E95CD4-B21C-426C-94DF-8F2FD2A5DC61}" type="presParOf" srcId="{FD32FA83-A37B-44C4-B17B-2987485E2279}" destId="{43F4A2E3-1BD0-4283-84E6-B0284D098F98}" srcOrd="6" destOrd="0" presId="urn:microsoft.com/office/officeart/2005/8/layout/matrix1"/>
    <dgm:cxn modelId="{03F20766-6009-43F6-9290-46449D14CDB3}" type="presParOf" srcId="{FD32FA83-A37B-44C4-B17B-2987485E2279}" destId="{09ED1AF1-5ACB-4E38-A40B-6CBA6DAA2B75}" srcOrd="7" destOrd="0" presId="urn:microsoft.com/office/officeart/2005/8/layout/matrix1"/>
    <dgm:cxn modelId="{40171679-AD7B-4AAA-A002-5DE880FF1540}" type="presParOf" srcId="{CC6BF111-7C70-4FF2-996E-929E60080CF0}" destId="{75F9A658-3346-4CE5-9852-3334C3F04B68}" srcOrd="1" destOrd="0" presId="urn:microsoft.com/office/officeart/2005/8/layout/matrix1"/>
  </dgm:cxnLst>
  <dgm:bg/>
  <dgm:whole>
    <a:ln w="31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0B591-8D35-4817-9813-57B2F71A93B2}">
      <dsp:nvSpPr>
        <dsp:cNvPr id="0" name=""/>
        <dsp:cNvSpPr/>
      </dsp:nvSpPr>
      <dsp:spPr>
        <a:xfrm rot="16200000">
          <a:off x="898394" y="-898394"/>
          <a:ext cx="2345416" cy="4142204"/>
        </a:xfrm>
        <a:prstGeom prst="round1Rect">
          <a:avLst/>
        </a:prstGeom>
        <a:noFill/>
        <a:ln w="3175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 </a:t>
          </a:r>
          <a:endParaRPr lang="en-US" sz="2600" kern="1200" dirty="0"/>
        </a:p>
      </dsp:txBody>
      <dsp:txXfrm rot="5400000">
        <a:off x="-1" y="1"/>
        <a:ext cx="4142204" cy="1759062"/>
      </dsp:txXfrm>
    </dsp:sp>
    <dsp:sp modelId="{E3F974DC-4D1A-4940-B271-9540DBE048C4}">
      <dsp:nvSpPr>
        <dsp:cNvPr id="0" name=""/>
        <dsp:cNvSpPr/>
      </dsp:nvSpPr>
      <dsp:spPr>
        <a:xfrm>
          <a:off x="4142204" y="0"/>
          <a:ext cx="4142204" cy="2345416"/>
        </a:xfrm>
        <a:prstGeom prst="round1Rect">
          <a:avLst/>
        </a:prstGeom>
        <a:noFill/>
        <a:ln w="3175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4142204" y="0"/>
        <a:ext cx="4142204" cy="1759062"/>
      </dsp:txXfrm>
    </dsp:sp>
    <dsp:sp modelId="{740453E7-02ED-4BC2-8A77-D32C1D7DC927}">
      <dsp:nvSpPr>
        <dsp:cNvPr id="0" name=""/>
        <dsp:cNvSpPr/>
      </dsp:nvSpPr>
      <dsp:spPr>
        <a:xfrm rot="10800000">
          <a:off x="0" y="2345416"/>
          <a:ext cx="4142204" cy="2345416"/>
        </a:xfrm>
        <a:prstGeom prst="round1Rect">
          <a:avLst/>
        </a:prstGeom>
        <a:noFill/>
        <a:ln w="3175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0800000">
        <a:off x="0" y="2931769"/>
        <a:ext cx="4142204" cy="1759062"/>
      </dsp:txXfrm>
    </dsp:sp>
    <dsp:sp modelId="{43F4A2E3-1BD0-4283-84E6-B0284D098F98}">
      <dsp:nvSpPr>
        <dsp:cNvPr id="0" name=""/>
        <dsp:cNvSpPr/>
      </dsp:nvSpPr>
      <dsp:spPr>
        <a:xfrm rot="5400000">
          <a:off x="5040597" y="1447021"/>
          <a:ext cx="2345416" cy="4142204"/>
        </a:xfrm>
        <a:prstGeom prst="round1Rect">
          <a:avLst/>
        </a:prstGeom>
        <a:noFill/>
        <a:ln w="3175" cap="flat" cmpd="sng" algn="ctr">
          <a:solidFill>
            <a:scrgbClr r="0" g="0" b="0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-5400000">
        <a:off x="4142203" y="2931769"/>
        <a:ext cx="4142204" cy="1759062"/>
      </dsp:txXfrm>
    </dsp:sp>
    <dsp:sp modelId="{75F9A658-3346-4CE5-9852-3334C3F04B68}">
      <dsp:nvSpPr>
        <dsp:cNvPr id="0" name=""/>
        <dsp:cNvSpPr/>
      </dsp:nvSpPr>
      <dsp:spPr>
        <a:xfrm>
          <a:off x="3823573" y="130299"/>
          <a:ext cx="70806" cy="26059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3827029" y="133755"/>
        <a:ext cx="63894" cy="253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0107D-C772-4B63-99AD-23B7CA8D8A0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FDD5-2136-4E3A-A052-BA7A86CD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6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F2B32-6A3F-4500-82E9-314C1C0164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outMan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8862" y="1267117"/>
            <a:ext cx="4746914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err="1"/>
              <a:t>Manaar</a:t>
            </a:r>
            <a:r>
              <a:rPr lang="en-US" b="1" dirty="0"/>
              <a:t> is a consulting &amp; outsourcing group </a:t>
            </a:r>
            <a:r>
              <a:rPr lang="en-US" dirty="0"/>
              <a:t>supporting energy &amp; infrastructure projects </a:t>
            </a:r>
          </a:p>
          <a:p>
            <a:endParaRPr lang="en-US" b="1" dirty="0"/>
          </a:p>
          <a:p>
            <a:r>
              <a:rPr lang="en-US" b="1" dirty="0"/>
              <a:t>We specialize in risk management &amp; management outsourcing </a:t>
            </a:r>
            <a:r>
              <a:rPr lang="en-US" dirty="0"/>
              <a:t>for business &amp; investment operations</a:t>
            </a:r>
          </a:p>
          <a:p>
            <a:endParaRPr lang="en-US" b="1" dirty="0"/>
          </a:p>
          <a:p>
            <a:r>
              <a:rPr lang="en-US" b="1" dirty="0"/>
              <a:t>Strengths include deep research, analysis and strong management experience </a:t>
            </a:r>
            <a:r>
              <a:rPr lang="en-US" dirty="0"/>
              <a:t>in the Middle East, East Asia and Africa </a:t>
            </a:r>
          </a:p>
          <a:p>
            <a:endParaRPr lang="en-US" b="1" dirty="0"/>
          </a:p>
          <a:p>
            <a:r>
              <a:rPr lang="en-US" b="1" dirty="0"/>
              <a:t>We help companies become more competitive </a:t>
            </a:r>
            <a:r>
              <a:rPr lang="en-US" dirty="0"/>
              <a:t>by helping them understand and manage the risks related to investments and projects in our areas of expertise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5570382" y="1267117"/>
            <a:ext cx="2967465" cy="1029852"/>
            <a:chOff x="5262754" y="1627536"/>
            <a:chExt cx="3341694" cy="1029852"/>
          </a:xfrm>
        </p:grpSpPr>
        <p:sp>
          <p:nvSpPr>
            <p:cNvPr id="5" name="TextBox 4"/>
            <p:cNvSpPr txBox="1"/>
            <p:nvPr/>
          </p:nvSpPr>
          <p:spPr>
            <a:xfrm>
              <a:off x="5283551" y="1627536"/>
              <a:ext cx="3236822" cy="2539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Products: </a:t>
              </a:r>
              <a:r>
                <a:rPr lang="en-US" sz="1050" b="0" dirty="0">
                  <a:solidFill>
                    <a:schemeClr val="tx1"/>
                  </a:solidFill>
                </a:rPr>
                <a:t>Research &amp; Data Products</a:t>
              </a: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5645218" y="1998334"/>
              <a:ext cx="295923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Commercial &amp; Operational Research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2754" y="1995089"/>
              <a:ext cx="301914" cy="311063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 userDrawn="1"/>
          </p:nvGrpSpPr>
          <p:grpSpPr>
            <a:xfrm>
              <a:off x="5262754" y="2346325"/>
              <a:ext cx="3341694" cy="311063"/>
              <a:chOff x="5290953" y="2361624"/>
              <a:chExt cx="3341694" cy="31106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290953" y="2361624"/>
                <a:ext cx="301914" cy="311063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5673417" y="2363266"/>
                <a:ext cx="29592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Risk Analysis Data Applications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5533372" y="2564515"/>
            <a:ext cx="3100192" cy="1029852"/>
            <a:chOff x="5262754" y="1627536"/>
            <a:chExt cx="3341694" cy="1029852"/>
          </a:xfrm>
        </p:grpSpPr>
        <p:sp>
          <p:nvSpPr>
            <p:cNvPr id="17" name="TextBox 16"/>
            <p:cNvSpPr txBox="1"/>
            <p:nvPr/>
          </p:nvSpPr>
          <p:spPr>
            <a:xfrm>
              <a:off x="5283551" y="1627536"/>
              <a:ext cx="3236822" cy="2539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Services</a:t>
              </a:r>
              <a:r>
                <a:rPr lang="en-US" sz="1050" b="1" baseline="0" dirty="0">
                  <a:solidFill>
                    <a:schemeClr val="tx1"/>
                  </a:solidFill>
                </a:rPr>
                <a:t>: </a:t>
              </a:r>
              <a:r>
                <a:rPr lang="en-US" sz="1050" b="0" baseline="0" dirty="0">
                  <a:solidFill>
                    <a:schemeClr val="tx1"/>
                  </a:solidFill>
                </a:rPr>
                <a:t>Consulting &amp; Outsourcing</a:t>
              </a:r>
              <a:endParaRPr lang="en-US" sz="1050" b="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645218" y="1998334"/>
              <a:ext cx="295923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Government</a:t>
              </a:r>
              <a:r>
                <a:rPr lang="en-US" sz="1050" baseline="0" dirty="0"/>
                <a:t> &amp; Political Risk Consulting</a:t>
              </a:r>
              <a:endParaRPr lang="en-US" sz="1050" dirty="0"/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2754" y="1995089"/>
              <a:ext cx="301914" cy="311063"/>
            </a:xfrm>
            <a:prstGeom prst="rect">
              <a:avLst/>
            </a:prstGeom>
          </p:spPr>
        </p:pic>
        <p:grpSp>
          <p:nvGrpSpPr>
            <p:cNvPr id="20" name="Group 19"/>
            <p:cNvGrpSpPr/>
            <p:nvPr userDrawn="1"/>
          </p:nvGrpSpPr>
          <p:grpSpPr>
            <a:xfrm>
              <a:off x="5262754" y="2346325"/>
              <a:ext cx="3341694" cy="311063"/>
              <a:chOff x="5290953" y="2361624"/>
              <a:chExt cx="3341694" cy="311063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290953" y="2361624"/>
                <a:ext cx="301914" cy="311063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5673417" y="2363266"/>
                <a:ext cx="29592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/>
                  <a:t>Management Support Outsourcing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597237" y="727358"/>
            <a:ext cx="4746914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b="1" u="sng" dirty="0"/>
              <a:t>Manaar Energy Group –</a:t>
            </a:r>
            <a:r>
              <a:rPr lang="en-US" sz="1500" b="1" u="sng" baseline="0" dirty="0"/>
              <a:t> Snapshot of activities</a:t>
            </a:r>
            <a:endParaRPr lang="en-US" sz="1500" b="1" u="sng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11416" y="3755456"/>
            <a:ext cx="3322148" cy="2111082"/>
            <a:chOff x="5283550" y="4261561"/>
            <a:chExt cx="3322148" cy="211108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90953" y="4592246"/>
              <a:ext cx="3314745" cy="1780397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283550" y="4261561"/>
              <a:ext cx="3308341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Recent Clients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2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104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59006"/>
            <a:ext cx="7886700" cy="731683"/>
          </a:xfrm>
        </p:spPr>
        <p:txBody>
          <a:bodyPr>
            <a:normAutofit/>
          </a:bodyPr>
          <a:lstStyle>
            <a:lvl1pPr algn="ctr">
              <a:defRPr sz="2700" baseline="0"/>
            </a:lvl1pPr>
          </a:lstStyle>
          <a:p>
            <a:r>
              <a:rPr lang="en-US"/>
              <a:t>Section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690688"/>
            <a:ext cx="3868340" cy="3912755"/>
          </a:xfrm>
        </p:spPr>
        <p:txBody>
          <a:bodyPr/>
          <a:lstStyle>
            <a:lvl1pPr>
              <a:defRPr sz="1800" baseline="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Add Section Summary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498182" y="1690688"/>
            <a:ext cx="4018360" cy="3912754"/>
          </a:xfrm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37354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C69A2D-798C-4C9F-9516-E45BCCB9C19A}" type="datetimeFigureOut">
              <a:rPr lang="en-US" smtClean="0"/>
              <a:pPr>
                <a:defRPr/>
              </a:pPr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CD3B0D-42AC-4C98-9506-DD335C1DA8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9523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5740"/>
            <a:ext cx="8062848" cy="522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555423"/>
            <a:ext cx="2646814" cy="4298621"/>
          </a:xfrm>
        </p:spPr>
        <p:txBody>
          <a:bodyPr/>
          <a:lstStyle>
            <a:lvl1pPr>
              <a:defRPr sz="1050" baseline="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What are the problems/ challenges?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3275464" y="1555423"/>
            <a:ext cx="2687616" cy="4298622"/>
          </a:xfrm>
        </p:spPr>
        <p:txBody>
          <a:bodyPr/>
          <a:lstStyle>
            <a:lvl1pPr>
              <a:defRPr sz="1050" baseline="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What are the drivers/ data points?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5963080" y="1555423"/>
            <a:ext cx="2687616" cy="4298621"/>
          </a:xfrm>
        </p:spPr>
        <p:txBody>
          <a:bodyPr/>
          <a:lstStyle>
            <a:lvl1pPr>
              <a:defRPr sz="1050" baseline="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What could happen (scenarios)?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28459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808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62777"/>
              </p:ext>
            </p:extLst>
          </p:nvPr>
        </p:nvGraphicFramePr>
        <p:xfrm>
          <a:off x="772358" y="1003176"/>
          <a:ext cx="7742992" cy="478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1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1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92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25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12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ata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5740"/>
            <a:ext cx="8062848" cy="52241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003898"/>
            <a:ext cx="3846073" cy="378312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ADD COMMENTARY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28272" y="1424426"/>
            <a:ext cx="4063226" cy="4362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ADD DATA GRAPH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28650" y="1424426"/>
            <a:ext cx="3846073" cy="43497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8910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4" hasCustomPrompt="1"/>
          </p:nvPr>
        </p:nvSpPr>
        <p:spPr>
          <a:xfrm>
            <a:off x="346075" y="1114425"/>
            <a:ext cx="8169275" cy="447233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sz="1400" dirty="0"/>
              <a:t>SWOT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5F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13620" y="1241425"/>
            <a:ext cx="7975687" cy="45456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13620" y="1241425"/>
            <a:ext cx="4668838" cy="4545013"/>
          </a:xfrm>
          <a:solidFill>
            <a:srgbClr val="002060">
              <a:alpha val="70000"/>
            </a:srgbClr>
          </a:solidFill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14338" y="3763963"/>
            <a:ext cx="4668837" cy="2022475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28530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eestyleTitle Slide">
    <p:bg>
      <p:bgPr>
        <a:solidFill>
          <a:srgbClr val="F5F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620" y="1241425"/>
            <a:ext cx="4499714" cy="45456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13620" y="1241425"/>
            <a:ext cx="7975687" cy="45456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014" y="2081866"/>
            <a:ext cx="3695178" cy="2387600"/>
          </a:xfrm>
        </p:spPr>
        <p:txBody>
          <a:bodyPr anchor="b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20" y="4469467"/>
            <a:ext cx="4499714" cy="131755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7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bg>
      <p:bgPr>
        <a:solidFill>
          <a:srgbClr val="F5F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23014" y="1241425"/>
            <a:ext cx="7975687" cy="45456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729863" y="1242012"/>
            <a:ext cx="4668838" cy="4545013"/>
          </a:xfrm>
          <a:solidFill>
            <a:srgbClr val="002060">
              <a:alpha val="70000"/>
            </a:srgbClr>
          </a:solidFill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798888" y="1241425"/>
            <a:ext cx="4600575" cy="644525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Contents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6494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rm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5231"/>
            <a:ext cx="7886700" cy="5169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6651"/>
            <a:ext cx="7886700" cy="4509943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2391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ketin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5740"/>
            <a:ext cx="80628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88257"/>
            <a:ext cx="2687616" cy="3823612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3316266" y="1888257"/>
            <a:ext cx="2687616" cy="3823612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6003882" y="1888257"/>
            <a:ext cx="2687616" cy="3823612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139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5740"/>
            <a:ext cx="8062848" cy="52241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76294"/>
            <a:ext cx="4063226" cy="3110732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628272" y="2676294"/>
            <a:ext cx="4063226" cy="3110732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585" y="1348155"/>
            <a:ext cx="8062913" cy="434743"/>
          </a:xfrm>
        </p:spPr>
        <p:txBody>
          <a:bodyPr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28650" y="2241551"/>
            <a:ext cx="3999310" cy="434975"/>
          </a:xfrm>
        </p:spPr>
        <p:txBody>
          <a:bodyPr/>
          <a:lstStyle>
            <a:lvl1pPr>
              <a:defRPr sz="10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91876" y="2263775"/>
            <a:ext cx="3999687" cy="412750"/>
          </a:xfrm>
        </p:spPr>
        <p:txBody>
          <a:bodyPr/>
          <a:lstStyle>
            <a:lvl1pPr>
              <a:defRPr sz="10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019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5740"/>
            <a:ext cx="8062848" cy="52241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1" y="1424426"/>
            <a:ext cx="3320780" cy="4362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ADD COMMENTARY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124528" y="1424426"/>
            <a:ext cx="4566970" cy="43626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ADD DATA GRAPH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774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615" y="760834"/>
            <a:ext cx="8062848" cy="5169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00554"/>
            <a:ext cx="3854141" cy="4073528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837357" y="1500554"/>
            <a:ext cx="3854141" cy="4073528"/>
          </a:xfrm>
        </p:spPr>
        <p:txBody>
          <a:bodyPr/>
          <a:lstStyle>
            <a:lvl1pPr>
              <a:defRPr sz="105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3088" y="304800"/>
            <a:ext cx="6672262" cy="41592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5675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825502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151064"/>
            <a:ext cx="7886700" cy="382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704064" y="6139869"/>
            <a:ext cx="7886700" cy="6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1000" dirty="0"/>
              <a:t>Manaar</a:t>
            </a:r>
            <a:r>
              <a:rPr lang="en-US" altLang="en-US" sz="1000" baseline="0" dirty="0"/>
              <a:t> Energy Group: Manaar Energy Consulting &amp; Project Management - </a:t>
            </a:r>
            <a:r>
              <a:rPr lang="en-US" altLang="en-US" sz="1000" baseline="0" dirty="0">
                <a:sym typeface="Wingdings" panose="05000000000000000000" pitchFamily="2" charset="2"/>
              </a:rPr>
              <a:t> </a:t>
            </a:r>
            <a:r>
              <a:rPr lang="en-US" altLang="en-US" sz="1000" baseline="0" dirty="0"/>
              <a:t>Abu Dhabi </a:t>
            </a:r>
            <a:r>
              <a:rPr lang="en-US" altLang="en-US" sz="1000" baseline="0" dirty="0">
                <a:sym typeface="Wingdings" panose="05000000000000000000" pitchFamily="2" charset="2"/>
              </a:rPr>
              <a:t> Baghdad  Basra  Dubai  Erbil</a:t>
            </a:r>
          </a:p>
          <a:p>
            <a:pPr marL="0" indent="0" algn="ctr">
              <a:buNone/>
            </a:pPr>
            <a:r>
              <a:rPr lang="en-US" altLang="en-US" sz="1000" baseline="0" dirty="0">
                <a:sym typeface="Wingdings" panose="05000000000000000000" pitchFamily="2" charset="2"/>
              </a:rPr>
              <a:t>Tel: 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971-4-3266300</a:t>
            </a:r>
            <a:r>
              <a:rPr lang="en-US" sz="10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en-US" sz="1000" baseline="0" dirty="0">
                <a:sym typeface="Wingdings" panose="05000000000000000000" pitchFamily="2" charset="2"/>
              </a:rPr>
              <a:t>Fax: 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+ 971 4 3266363 www.manaarco.com</a:t>
            </a:r>
            <a:endParaRPr lang="en-US" altLang="en-US" sz="1000" baseline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5" y="284572"/>
            <a:ext cx="1554539" cy="62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6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9" r:id="rId15"/>
    <p:sldLayoutId id="2147483730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0" b="7260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3619" y="1241425"/>
            <a:ext cx="4669555" cy="4545013"/>
          </a:xfrm>
        </p:spPr>
        <p:txBody>
          <a:bodyPr/>
          <a:lstStyle/>
          <a:p>
            <a:r>
              <a:rPr lang="en-US" dirty="0"/>
              <a:t>Key investment drivers in Iraq’s petroleum industry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Analysis of the commercial environment and outlook for Iraq’s oil &amp; gas industries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5" y="4705889"/>
            <a:ext cx="2425282" cy="103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External investment: Fiscal parameters and contract </a:t>
            </a:r>
            <a:r>
              <a:rPr lang="en-US" dirty="0" err="1" smtClean="0"/>
              <a:t>negotations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28650" y="1215680"/>
            <a:ext cx="4281678" cy="4073528"/>
          </a:xfrm>
        </p:spPr>
        <p:txBody>
          <a:bodyPr/>
          <a:lstStyle/>
          <a:p>
            <a:r>
              <a:rPr lang="en-US" sz="1800" dirty="0" smtClean="0"/>
              <a:t>IOCs have variable successes in Iraq – some more successful than others</a:t>
            </a:r>
          </a:p>
          <a:p>
            <a:r>
              <a:rPr lang="en-US" sz="1800" dirty="0" smtClean="0"/>
              <a:t>High risk profiles, proactive budget and contingency planning are key factors of IOC success in Iraq</a:t>
            </a:r>
          </a:p>
          <a:p>
            <a:r>
              <a:rPr lang="en-US" sz="1800" dirty="0" smtClean="0"/>
              <a:t>IOCs generally face more difficult cash flow challenges, but still see realistic prospects for continuing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However at least 1 out of 8 of the main IOCs are reaching divestment threshold (around IRR 15%) and could pull out if no acceptable review of contract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Net cash flow adjustment for threshold field size 18MMBLS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743337"/>
              </p:ext>
            </p:extLst>
          </p:nvPr>
        </p:nvGraphicFramePr>
        <p:xfrm>
          <a:off x="4798903" y="1723650"/>
          <a:ext cx="3785294" cy="208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38152"/>
              </p:ext>
            </p:extLst>
          </p:nvPr>
        </p:nvGraphicFramePr>
        <p:xfrm>
          <a:off x="656615" y="4379976"/>
          <a:ext cx="3895023" cy="1772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4278"/>
              </p:ext>
            </p:extLst>
          </p:nvPr>
        </p:nvGraphicFramePr>
        <p:xfrm>
          <a:off x="4837357" y="3810228"/>
          <a:ext cx="3815687" cy="2328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335024" y="5574082"/>
            <a:ext cx="2194560" cy="0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5024" y="4855464"/>
            <a:ext cx="3370326" cy="48058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236208" y="2423160"/>
            <a:ext cx="137160" cy="16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33160" y="4523232"/>
            <a:ext cx="137160" cy="16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External investment: Key risks and operational priorities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28650" y="1500554"/>
            <a:ext cx="4112260" cy="4073528"/>
          </a:xfrm>
        </p:spPr>
        <p:txBody>
          <a:bodyPr/>
          <a:lstStyle/>
          <a:p>
            <a:r>
              <a:rPr lang="en-US" sz="1800" dirty="0" smtClean="0"/>
              <a:t>Delayed payments to IOCs further aggravate an already more difficult position since 2014</a:t>
            </a:r>
          </a:p>
          <a:p>
            <a:r>
              <a:rPr lang="en-US" sz="1800" dirty="0" smtClean="0"/>
              <a:t>Significant repayment of arrears since in 2016 partly due to limited recovery in oil prices</a:t>
            </a:r>
            <a:endParaRPr lang="en-US" sz="1800" dirty="0"/>
          </a:p>
          <a:p>
            <a:r>
              <a:rPr lang="en-US" sz="1800" dirty="0" smtClean="0"/>
              <a:t>Nevertheless IOCs continue to scale back staff, skilled labor and specialized resources</a:t>
            </a:r>
          </a:p>
          <a:p>
            <a:r>
              <a:rPr lang="en-US" sz="1800" dirty="0" smtClean="0"/>
              <a:t>Therefore review of contracts likely  to focus on:</a:t>
            </a:r>
          </a:p>
          <a:p>
            <a:pPr lvl="1"/>
            <a:r>
              <a:rPr lang="en-US" sz="1800" dirty="0" smtClean="0"/>
              <a:t>Regulation of investment timing and rewards</a:t>
            </a:r>
          </a:p>
          <a:p>
            <a:pPr lvl="1"/>
            <a:r>
              <a:rPr lang="en-US" sz="1800" dirty="0" smtClean="0"/>
              <a:t>Stronger emphasis on r-factor  / sliding scales for contingency based investment scenarios</a:t>
            </a:r>
          </a:p>
          <a:p>
            <a:pPr marL="3429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2081620455"/>
              </p:ext>
            </p:extLst>
          </p:nvPr>
        </p:nvGraphicFramePr>
        <p:xfrm>
          <a:off x="4865013" y="3537318"/>
          <a:ext cx="3854450" cy="26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809869"/>
              </p:ext>
            </p:extLst>
          </p:nvPr>
        </p:nvGraphicFramePr>
        <p:xfrm>
          <a:off x="4608576" y="1277816"/>
          <a:ext cx="3986784" cy="2249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3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&amp; Initiatives (for discussion)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29841" y="1553527"/>
            <a:ext cx="4774263" cy="3912755"/>
          </a:xfrm>
        </p:spPr>
        <p:txBody>
          <a:bodyPr/>
          <a:lstStyle/>
          <a:p>
            <a:r>
              <a:rPr lang="en-US" b="1" dirty="0" smtClean="0"/>
              <a:t>Challenges –</a:t>
            </a:r>
            <a:r>
              <a:rPr lang="en-US" dirty="0" smtClean="0"/>
              <a:t> political, commercial, social and legislative issues are the challenges inhibiting any policy or initiative</a:t>
            </a:r>
          </a:p>
          <a:p>
            <a:r>
              <a:rPr lang="en-US" b="1" dirty="0" smtClean="0"/>
              <a:t>Policies:</a:t>
            </a:r>
            <a:r>
              <a:rPr lang="en-US" dirty="0" smtClean="0"/>
              <a:t> Policy priorities are to continue improvements in the national institutional and legislative structures, with priority on more investor friendly fiscal framework</a:t>
            </a:r>
          </a:p>
          <a:p>
            <a:r>
              <a:rPr lang="en-US" b="1" dirty="0" smtClean="0"/>
              <a:t>Initiatives</a:t>
            </a:r>
            <a:r>
              <a:rPr lang="en-US" dirty="0" smtClean="0"/>
              <a:t> cover renegotiation of existing IOC contracts, integrated upstream / midstream projects, introduction of independent oil companies, cross border E&amp;P and midstream</a:t>
            </a:r>
            <a:endParaRPr lang="en-US" dirty="0"/>
          </a:p>
          <a:p>
            <a:r>
              <a:rPr lang="en-US" b="1" dirty="0" smtClean="0"/>
              <a:t>Success</a:t>
            </a:r>
            <a:r>
              <a:rPr lang="en-US" dirty="0" smtClean="0"/>
              <a:t> of policies mostly an internal matter but success of initiatives depends on the relationship between Iraq and its external stakeholders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3" r="27933"/>
          <a:stretch>
            <a:fillRect/>
          </a:stretch>
        </p:blipFill>
        <p:spPr>
          <a:xfrm>
            <a:off x="5404104" y="2404872"/>
            <a:ext cx="3112438" cy="31985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0195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Policies &amp; Initiatives: The main policy challenges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8650" y="1352145"/>
            <a:ext cx="8284408" cy="4784041"/>
            <a:chOff x="179512" y="1124744"/>
            <a:chExt cx="8424936" cy="5287596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2353615225"/>
                </p:ext>
              </p:extLst>
            </p:nvPr>
          </p:nvGraphicFramePr>
          <p:xfrm>
            <a:off x="179512" y="1124744"/>
            <a:ext cx="8424936" cy="51845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Oval 9"/>
            <p:cNvSpPr/>
            <p:nvPr/>
          </p:nvSpPr>
          <p:spPr>
            <a:xfrm>
              <a:off x="251520" y="1268760"/>
              <a:ext cx="3888432" cy="23762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3568" y="1844824"/>
              <a:ext cx="1008112" cy="510259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Shaky Government 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67744" y="1844824"/>
              <a:ext cx="1368152" cy="510259"/>
            </a:xfrm>
            <a:prstGeom prst="rect">
              <a:avLst/>
            </a:prstGeom>
            <a:noFill/>
            <a:ln w="31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Politicized state institutions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1760" y="2708920"/>
              <a:ext cx="1224136" cy="461665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Administrative inefficiencies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3568" y="2708920"/>
              <a:ext cx="1224136" cy="510259"/>
            </a:xfrm>
            <a:prstGeom prst="rect">
              <a:avLst/>
            </a:prstGeom>
            <a:noFill/>
            <a:ln w="1270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</a:rPr>
                <a:t>Political conflicts</a:t>
              </a:r>
              <a:endParaRPr lang="en-US" sz="1200" dirty="0">
                <a:solidFill>
                  <a:schemeClr val="accent2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691680" y="2060848"/>
              <a:ext cx="576064" cy="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843808" y="2348880"/>
              <a:ext cx="0" cy="3368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1"/>
              <a:endCxn id="18" idx="3"/>
            </p:cNvCxnSpPr>
            <p:nvPr/>
          </p:nvCxnSpPr>
          <p:spPr>
            <a:xfrm flipH="1">
              <a:off x="1907703" y="2939753"/>
              <a:ext cx="504057" cy="242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1" idx="2"/>
            </p:cNvCxnSpPr>
            <p:nvPr/>
          </p:nvCxnSpPr>
          <p:spPr>
            <a:xfrm flipV="1">
              <a:off x="1187624" y="2355082"/>
              <a:ext cx="0" cy="3538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691680" y="1412776"/>
              <a:ext cx="1152128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u="sng" dirty="0" smtClean="0"/>
                <a:t>POLITICAL</a:t>
              </a:r>
              <a:endParaRPr lang="en-US" sz="1200" b="1" u="sn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2000" y="1196752"/>
              <a:ext cx="3816424" cy="19389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 smtClean="0"/>
                <a:t>OPERATIONAL</a:t>
              </a:r>
            </a:p>
            <a:p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Human Capital: ‘Brain drain’ management vacuum </a:t>
              </a:r>
            </a:p>
            <a:p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Politicization of decision processes / corruption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Antiquated management processes 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rgbClr val="FF0000"/>
                  </a:solidFill>
                </a:rPr>
                <a:t>Growing globa</a:t>
              </a:r>
              <a:r>
                <a:rPr lang="en-US" sz="1200" dirty="0">
                  <a:solidFill>
                    <a:srgbClr val="FF0000"/>
                  </a:solidFill>
                </a:rPr>
                <a:t>l</a:t>
              </a:r>
              <a:r>
                <a:rPr lang="en-US" sz="1200" dirty="0" smtClean="0">
                  <a:solidFill>
                    <a:srgbClr val="FF0000"/>
                  </a:solidFill>
                </a:rPr>
                <a:t> competition for capital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419872" y="1556792"/>
              <a:ext cx="576064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635896" y="3284984"/>
              <a:ext cx="432048" cy="2880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499992" y="3861048"/>
              <a:ext cx="3888432" cy="25512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 smtClean="0"/>
                <a:t>LEGAL &amp; LEGISLIATIVE</a:t>
              </a:r>
            </a:p>
            <a:p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>
                  <a:solidFill>
                    <a:schemeClr val="accent2"/>
                  </a:solidFill>
                </a:rPr>
                <a:t>No national hydrocarbon law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Reactive and inconsistent government legislation on  investment in petroleum sector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Evolving fiscal framework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 smtClean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39552" y="3068960"/>
              <a:ext cx="0" cy="57606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3528" y="3861048"/>
              <a:ext cx="3888432" cy="23083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 smtClean="0"/>
                <a:t>SOCIAL &amp; CULTURAL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Limited understanding of private sector and investment economics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Diverse ethnic and sectarian mix (narrow social coalitions in response to failure of state institutions) 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Significant poverty, chronic unemployment, under developed private sector </a:t>
              </a:r>
            </a:p>
            <a:p>
              <a:pPr>
                <a:buFont typeface="Arial" pitchFamily="34" charset="0"/>
                <a:buChar char="•"/>
              </a:pPr>
              <a:endParaRPr lang="en-US" sz="1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1200" dirty="0" smtClean="0"/>
                <a:t>Poor public services, facilities and infrastructure 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267744" y="3645024"/>
              <a:ext cx="0" cy="216024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4355976" y="2420888"/>
              <a:ext cx="216024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4283968" y="3861048"/>
              <a:ext cx="216024" cy="144016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333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3381424998"/>
              </p:ext>
            </p:extLst>
          </p:nvPr>
        </p:nvGraphicFramePr>
        <p:xfrm>
          <a:off x="346074" y="1483882"/>
          <a:ext cx="8169276" cy="44653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23092"/>
                <a:gridCol w="2723092"/>
                <a:gridCol w="2723092"/>
              </a:tblGrid>
              <a:tr h="23771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CHALLENGES</a:t>
                      </a:r>
                      <a:endParaRPr lang="en-US" sz="14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DRIVERS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SCENARIO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Politics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Increasingly complex regional and Iraqi political interests - </a:t>
                      </a:r>
                      <a:r>
                        <a:rPr lang="en-US" sz="1400" baseline="0" dirty="0" smtClean="0"/>
                        <a:t>Kirkuk emerging as decisive factor for future political direction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Degree and scope in which the large regional players intervene in KRG, most significantly Russia and the US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Prolonged, low intensity conflict (50%)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Further Iraqi decentralization (30%)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Iraq civil war (20%)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Economics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Lower oil prices, deteriorating budget, endemic corruption and mismanagement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Restructuring domestic political and economic institutions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Mounting</a:t>
                      </a:r>
                      <a:r>
                        <a:rPr lang="en-US" sz="1400" baseline="0" dirty="0" smtClean="0"/>
                        <a:t> debt, </a:t>
                      </a:r>
                      <a:r>
                        <a:rPr lang="en-US" sz="1400" dirty="0" smtClean="0"/>
                        <a:t>inconsistent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improvement in economic conditions</a:t>
                      </a: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Business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Relationship with international oil investors</a:t>
                      </a:r>
                      <a:r>
                        <a:rPr lang="en-US" sz="1400" baseline="0" dirty="0" smtClean="0"/>
                        <a:t> and unrealistic fiscal framework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Institutional restructuring, leadership, improving fiscal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terms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Limited</a:t>
                      </a:r>
                      <a:r>
                        <a:rPr lang="en-US" sz="1400" baseline="0" dirty="0" smtClean="0"/>
                        <a:t> improvements in fiscal framework, withdrawal of some larger IOCs, introduction of smaller independents, greater attention on midstream value chain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1"/>
          <p:cNvSpPr txBox="1">
            <a:spLocks/>
          </p:cNvSpPr>
          <p:nvPr/>
        </p:nvSpPr>
        <p:spPr>
          <a:xfrm>
            <a:off x="628650" y="835231"/>
            <a:ext cx="7886700" cy="5169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dirty="0" smtClean="0"/>
              <a:t>Policies &amp; Initiatives: Concluding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9" b="7269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798889" y="1242012"/>
            <a:ext cx="4599812" cy="454501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drivers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External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Policies &amp;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391" y="4705889"/>
            <a:ext cx="2425282" cy="103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Overview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18922" y="1581912"/>
            <a:ext cx="3925063" cy="4078224"/>
          </a:xfrm>
          <a:solidFill>
            <a:schemeClr val="accent4"/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GB" sz="1800" b="1" dirty="0" smtClean="0"/>
              <a:t>Key investment drivers:</a:t>
            </a:r>
          </a:p>
          <a:p>
            <a:pPr marL="0" indent="0" algn="ctr">
              <a:buNone/>
            </a:pPr>
            <a:endParaRPr lang="en-GB" sz="1800" b="1" dirty="0" smtClean="0"/>
          </a:p>
          <a:p>
            <a:r>
              <a:rPr lang="en-GB" sz="1800" b="1" dirty="0" smtClean="0"/>
              <a:t>Market dynamics:</a:t>
            </a:r>
            <a:r>
              <a:rPr lang="en-GB" sz="1800" dirty="0" smtClean="0"/>
              <a:t> The impacts of a weaker global market</a:t>
            </a:r>
          </a:p>
          <a:p>
            <a:endParaRPr lang="en-GB" sz="1800" dirty="0" smtClean="0"/>
          </a:p>
          <a:p>
            <a:r>
              <a:rPr lang="en-GB" sz="1800" b="1" dirty="0" smtClean="0"/>
              <a:t>External investors:</a:t>
            </a:r>
            <a:r>
              <a:rPr lang="en-GB" sz="1800" dirty="0" smtClean="0"/>
              <a:t> The relationship between Iraq and foreign stakeholders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b="1" dirty="0" smtClean="0"/>
              <a:t>Policies &amp; initiatives:</a:t>
            </a:r>
            <a:r>
              <a:rPr lang="en-GB" sz="1800" dirty="0" smtClean="0"/>
              <a:t> </a:t>
            </a:r>
            <a:r>
              <a:rPr lang="en-GB" sz="1800" dirty="0"/>
              <a:t>S</a:t>
            </a:r>
            <a:r>
              <a:rPr lang="en-GB" sz="1800" dirty="0" smtClean="0"/>
              <a:t>teps by ALL stakeholders to improve the business environment and results</a:t>
            </a: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0"/>
          </p:nvPr>
        </p:nvSpPr>
        <p:spPr>
          <a:xfrm>
            <a:off x="4581677" y="1581912"/>
            <a:ext cx="4137786" cy="40782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1800" b="1" dirty="0" smtClean="0"/>
              <a:t>Main </a:t>
            </a:r>
            <a:r>
              <a:rPr lang="en-GB" sz="1800" b="1" dirty="0"/>
              <a:t>achievements since 2012</a:t>
            </a:r>
          </a:p>
          <a:p>
            <a:r>
              <a:rPr lang="en-GB" sz="1800" dirty="0" smtClean="0"/>
              <a:t>Production growth of approximately 50</a:t>
            </a:r>
            <a:r>
              <a:rPr lang="en-GB" sz="1800" dirty="0"/>
              <a:t>% </a:t>
            </a:r>
          </a:p>
          <a:p>
            <a:r>
              <a:rPr lang="en-GB" sz="1800" dirty="0" smtClean="0"/>
              <a:t>External </a:t>
            </a:r>
            <a:r>
              <a:rPr lang="en-GB" sz="1800" dirty="0" smtClean="0"/>
              <a:t>investments </a:t>
            </a:r>
            <a:r>
              <a:rPr lang="en-GB" sz="1800" dirty="0"/>
              <a:t>of around $20 Billion </a:t>
            </a:r>
            <a:endParaRPr lang="en-GB" sz="1800" dirty="0" smtClean="0"/>
          </a:p>
          <a:p>
            <a:r>
              <a:rPr lang="en-GB" sz="1800" dirty="0" smtClean="0"/>
              <a:t>OPEC’s </a:t>
            </a:r>
            <a:r>
              <a:rPr lang="en-GB" sz="1800" dirty="0"/>
              <a:t>second largest producer</a:t>
            </a:r>
          </a:p>
          <a:p>
            <a:pPr marL="0" indent="0" algn="ctr">
              <a:buNone/>
            </a:pPr>
            <a:r>
              <a:rPr lang="en-GB" sz="1800" b="1" dirty="0"/>
              <a:t>Risks in 2017</a:t>
            </a:r>
          </a:p>
          <a:p>
            <a:r>
              <a:rPr lang="en-GB" sz="1800" dirty="0"/>
              <a:t>Weaker global petroleum market, weaker prices and budget</a:t>
            </a:r>
          </a:p>
          <a:p>
            <a:r>
              <a:rPr lang="en-GB" sz="1800" dirty="0"/>
              <a:t>Growing political and economic risks at home and throughout the region </a:t>
            </a:r>
          </a:p>
          <a:p>
            <a:r>
              <a:rPr lang="en-GB" sz="1800" dirty="0"/>
              <a:t>The future of its hydrocarbon sector will shape Iraq as we know it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21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Drivers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Impac</a:t>
            </a:r>
            <a:r>
              <a:rPr lang="en-GB" dirty="0"/>
              <a:t>t</a:t>
            </a:r>
            <a:r>
              <a:rPr lang="en-GB" dirty="0" smtClean="0"/>
              <a:t> of oil prices biggest driver reflecting scope of supply competition and global petroleum demand growth</a:t>
            </a:r>
          </a:p>
          <a:p>
            <a:r>
              <a:rPr lang="en-GB" dirty="0"/>
              <a:t>Iraq’s position in the market and Relationship with OPEC</a:t>
            </a:r>
            <a:r>
              <a:rPr lang="en-GB" dirty="0" smtClean="0"/>
              <a:t>?</a:t>
            </a:r>
          </a:p>
          <a:p>
            <a:r>
              <a:rPr lang="en-GB" dirty="0" smtClean="0"/>
              <a:t>Growing market uncertainty is a wake up call for Iraq to improve efficiency of its hydrocarbon sector</a:t>
            </a:r>
          </a:p>
          <a:p>
            <a:r>
              <a:rPr lang="en-GB" dirty="0" smtClean="0"/>
              <a:t>This is necessary whether Iraq expects to weather future market downturns or benefit from a balancing of the market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7" r="18704"/>
          <a:stretch/>
        </p:blipFill>
        <p:spPr>
          <a:xfrm>
            <a:off x="4498182" y="1690688"/>
            <a:ext cx="3931920" cy="39127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755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843088" y="304800"/>
            <a:ext cx="6672262" cy="415925"/>
          </a:xfrm>
        </p:spPr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pPr algn="ctr"/>
            <a:endParaRPr lang="en-US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78828"/>
              </p:ext>
            </p:extLst>
          </p:nvPr>
        </p:nvGraphicFramePr>
        <p:xfrm>
          <a:off x="475488" y="1042462"/>
          <a:ext cx="8039862" cy="509316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019931"/>
                <a:gridCol w="4019931"/>
              </a:tblGrid>
              <a:tr h="3382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PRESENT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180814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Strengths</a:t>
                      </a:r>
                    </a:p>
                    <a:p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Among the world’s largest hydrocarbon reserves with continued growth In both oil &amp; gas reserves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Momentum of investment success, production resilience and evolving industry since 2010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Low cost producer with historically strong access to global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Weaknesses</a:t>
                      </a:r>
                    </a:p>
                    <a:p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Volatile</a:t>
                      </a:r>
                      <a:r>
                        <a:rPr lang="en-US" sz="1400" baseline="0" dirty="0" smtClean="0"/>
                        <a:t> political conditions, likely to persist post-ISIS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Weaker economic and budgetary position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Evolving but weak institutional structure, unpredictable foreign investment environment</a:t>
                      </a:r>
                      <a:endParaRPr lang="en-US" sz="1400" dirty="0"/>
                    </a:p>
                  </a:txBody>
                  <a:tcPr/>
                </a:tc>
              </a:tr>
              <a:tr h="256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FUTURE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205471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Strong investment </a:t>
                      </a:r>
                      <a:r>
                        <a:rPr lang="en-US" sz="1400" baseline="0" dirty="0" smtClean="0"/>
                        <a:t>potential across hydrocarbon value 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Strong opportunities in upstream especially for smaller fields and regional projects (Iran, Kuwait)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Growing opportunities in midstream (oil &amp; gas) and downstream 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Threats</a:t>
                      </a:r>
                    </a:p>
                    <a:p>
                      <a:endParaRPr lang="en-US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 smtClean="0"/>
                        <a:t>Prolonged civil</a:t>
                      </a:r>
                      <a:r>
                        <a:rPr lang="en-US" sz="1400" b="0" baseline="0" dirty="0" smtClean="0"/>
                        <a:t> conflict and political fragmentation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/>
                        <a:t>Worsening global conditions and deteriorating relations with global stakeholders/ investors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baseline="0" dirty="0" smtClean="0"/>
                        <a:t>Growing competition from region and global hydrocarbon producers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20824" y="673130"/>
            <a:ext cx="593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Market drivers: SWOT of Iraq’s position in the global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drivers: financial and commercial drivers of production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pPr algn="ctr"/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28651" y="1424426"/>
            <a:ext cx="3358134" cy="4362600"/>
          </a:xfrm>
        </p:spPr>
        <p:txBody>
          <a:bodyPr/>
          <a:lstStyle/>
          <a:p>
            <a:r>
              <a:rPr lang="en-US" sz="1800" dirty="0" smtClean="0"/>
              <a:t>Saudi, Iraq, Oman among most affected by drop in oil prices since 2014</a:t>
            </a:r>
          </a:p>
          <a:p>
            <a:r>
              <a:rPr lang="en-US" sz="1800" dirty="0" smtClean="0"/>
              <a:t>Iraq needs to continue to grow production but faces other challenges in addition to lower oil prices and national budget</a:t>
            </a:r>
          </a:p>
          <a:p>
            <a:r>
              <a:rPr lang="en-US" sz="1800" dirty="0" smtClean="0"/>
              <a:t>Further export and production growth is constrained by OPEC quotas and potential price impacts</a:t>
            </a:r>
          </a:p>
          <a:p>
            <a:r>
              <a:rPr lang="en-US" sz="1800" dirty="0" smtClean="0"/>
              <a:t>Option to freeze exports and growing production aimed at local market constrained by limited refining capacity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521BEF0-F6AD-4AEF-8D6B-01EA621626E8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1646111334"/>
              </p:ext>
            </p:extLst>
          </p:nvPr>
        </p:nvGraphicFramePr>
        <p:xfrm>
          <a:off x="3840480" y="1453170"/>
          <a:ext cx="4851018" cy="2689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260108"/>
              </p:ext>
            </p:extLst>
          </p:nvPr>
        </p:nvGraphicFramePr>
        <p:xfrm>
          <a:off x="3986786" y="4032505"/>
          <a:ext cx="4704712" cy="214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91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drivers: Domestic refining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Refining becoming more of a strategic priority due to market downturn, loss of Beiji, domestic considerations years of neglect</a:t>
            </a:r>
          </a:p>
          <a:p>
            <a:r>
              <a:rPr lang="en-US" dirty="0" smtClean="0"/>
              <a:t>Emphasis of existing refinery rehabilitations and new project proposals on the south because of better security, sea access and proximity of feedstock</a:t>
            </a:r>
          </a:p>
          <a:p>
            <a:r>
              <a:rPr lang="en-US" dirty="0" smtClean="0"/>
              <a:t>Rehabilitation of existing refineries key challenge to improve quality of product barrel and minimize rising import bill</a:t>
            </a:r>
          </a:p>
          <a:p>
            <a:r>
              <a:rPr lang="en-US" dirty="0" smtClean="0"/>
              <a:t>Ideas for new refinery converging around expansion of Basra into export refinery, but this workable financing and economic plan still in progress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pPr algn="ctr"/>
            <a:endParaRPr lang="en-US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BF0E08C7-C33C-4EA4-BAEC-1FBF52221354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4031104037"/>
              </p:ext>
            </p:extLst>
          </p:nvPr>
        </p:nvGraphicFramePr>
        <p:xfrm>
          <a:off x="4124325" y="1423988"/>
          <a:ext cx="4567238" cy="436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1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Investment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Market conditions increase Iraq’s dependence on external investment</a:t>
            </a:r>
          </a:p>
          <a:p>
            <a:r>
              <a:rPr lang="en-US" dirty="0" smtClean="0"/>
              <a:t>Momentum of external investment and production growth challenged by worsening market conditions and relationship between Iraq and IOCs</a:t>
            </a:r>
          </a:p>
          <a:p>
            <a:r>
              <a:rPr lang="en-US" dirty="0" smtClean="0"/>
              <a:t>Iraq wants IOCs to continue investing in Iraq’s future where IOCs pushing for better returns today</a:t>
            </a:r>
          </a:p>
          <a:p>
            <a:r>
              <a:rPr lang="en-US" dirty="0" smtClean="0"/>
              <a:t>Negotiating more mutually acceptable contract system will focus on improving fiscal terms, minimizing payment delays, improving operating conditions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4" r="11864"/>
          <a:stretch/>
        </p:blipFill>
        <p:spPr>
          <a:xfrm>
            <a:off x="4718304" y="1690688"/>
            <a:ext cx="3894678" cy="39127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394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External Investment: Upstream investment momentum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28651" y="1277816"/>
            <a:ext cx="3385566" cy="4073528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Despite strong growth of around 15% between 2015-2016, current forecast shows only 5% at best for 2016-2017</a:t>
            </a:r>
          </a:p>
          <a:p>
            <a:r>
              <a:rPr lang="en-US" sz="1800" dirty="0" smtClean="0"/>
              <a:t>Adverse market conditions and Iraq’s internal problems widening the gap between Iraq and its foreign investors</a:t>
            </a:r>
          </a:p>
          <a:p>
            <a:r>
              <a:rPr lang="en-US" sz="1800" dirty="0" smtClean="0"/>
              <a:t>Iraq pressing for continued investment momentum while investors looking for stronger immediate returns</a:t>
            </a:r>
          </a:p>
          <a:p>
            <a:r>
              <a:rPr lang="en-US" sz="1800" dirty="0" smtClean="0"/>
              <a:t>Investors also seeking better future visibility on E&amp;P fiscal policy and strategy</a:t>
            </a:r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/>
              <a:t>Key investment drivers in Iraq’s petroleum industry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816721602"/>
              </p:ext>
            </p:extLst>
          </p:nvPr>
        </p:nvGraphicFramePr>
        <p:xfrm>
          <a:off x="3785616" y="1500188"/>
          <a:ext cx="5074920" cy="407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7543800" y="3721608"/>
            <a:ext cx="310896" cy="64008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35240" y="3182112"/>
            <a:ext cx="18288" cy="53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95744" y="2402649"/>
            <a:ext cx="749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Growing National Effort Program</a:t>
            </a:r>
            <a:endParaRPr lang="en-US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061960" y="3451860"/>
            <a:ext cx="18288" cy="539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65541" y="2781571"/>
            <a:ext cx="953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Declining Kurdish Production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6893" y="2043331"/>
            <a:ext cx="157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Strong Southern Production Growth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2585" y="2720447"/>
            <a:ext cx="157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Declining Northern Growth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672585" y="2378429"/>
            <a:ext cx="1943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66893" y="3104736"/>
            <a:ext cx="0" cy="432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naarStandardPPT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naarStandardPPTTemplateD3" id="{B3B082DE-D2F8-4BA5-81D9-7FD62CFB4384}" vid="{3DFF8C55-B07E-4409-A610-423516A1FE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ManaarStandardPPTTemplateD3</Template>
  <TotalTime>3155</TotalTime>
  <Words>1308</Words>
  <Application>Microsoft Office PowerPoint</Application>
  <PresentationFormat>On-screen Show (4:3)</PresentationFormat>
  <Paragraphs>216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ManaarStandardPPTTemplate</vt:lpstr>
      <vt:lpstr>PowerPoint Presentation</vt:lpstr>
      <vt:lpstr>PowerPoint Presentation</vt:lpstr>
      <vt:lpstr>Overview</vt:lpstr>
      <vt:lpstr>Market Drivers</vt:lpstr>
      <vt:lpstr>PowerPoint Presentation</vt:lpstr>
      <vt:lpstr>Market drivers: financial and commercial drivers of production</vt:lpstr>
      <vt:lpstr>Market drivers: Domestic refining capacities</vt:lpstr>
      <vt:lpstr>External Investment</vt:lpstr>
      <vt:lpstr>External Investment: Upstream investment momentum</vt:lpstr>
      <vt:lpstr>External investment: Fiscal parameters and contract negotations</vt:lpstr>
      <vt:lpstr>External investment: Key risks and operational priorities</vt:lpstr>
      <vt:lpstr>Policies &amp; Initiatives (for discussion)</vt:lpstr>
      <vt:lpstr>Policies &amp; Initiatives: The main policy 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OPEC Risk Drivers</dc:title>
  <dc:creator>Jaafar Altaie</dc:creator>
  <cp:lastModifiedBy>nash pit</cp:lastModifiedBy>
  <cp:revision>185</cp:revision>
  <dcterms:created xsi:type="dcterms:W3CDTF">2017-02-20T06:45:35Z</dcterms:created>
  <dcterms:modified xsi:type="dcterms:W3CDTF">2017-05-01T09:02:25Z</dcterms:modified>
</cp:coreProperties>
</file>